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1"/>
  </p:notesMasterIdLst>
  <p:sldIdLst>
    <p:sldId id="256" r:id="rId2"/>
    <p:sldId id="307" r:id="rId3"/>
    <p:sldId id="258" r:id="rId4"/>
    <p:sldId id="259" r:id="rId5"/>
    <p:sldId id="321" r:id="rId6"/>
    <p:sldId id="326" r:id="rId7"/>
    <p:sldId id="320" r:id="rId8"/>
    <p:sldId id="325" r:id="rId9"/>
    <p:sldId id="261" r:id="rId10"/>
    <p:sldId id="262" r:id="rId11"/>
    <p:sldId id="260" r:id="rId12"/>
    <p:sldId id="263" r:id="rId13"/>
    <p:sldId id="257"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1" r:id="rId41"/>
    <p:sldId id="290" r:id="rId42"/>
    <p:sldId id="292" r:id="rId43"/>
    <p:sldId id="293" r:id="rId44"/>
    <p:sldId id="294" r:id="rId45"/>
    <p:sldId id="295" r:id="rId46"/>
    <p:sldId id="296" r:id="rId47"/>
    <p:sldId id="297" r:id="rId48"/>
    <p:sldId id="322" r:id="rId49"/>
    <p:sldId id="323" r:id="rId50"/>
    <p:sldId id="298" r:id="rId51"/>
    <p:sldId id="299" r:id="rId52"/>
    <p:sldId id="300" r:id="rId53"/>
    <p:sldId id="301" r:id="rId54"/>
    <p:sldId id="302" r:id="rId55"/>
    <p:sldId id="303" r:id="rId56"/>
    <p:sldId id="304" r:id="rId57"/>
    <p:sldId id="305" r:id="rId58"/>
    <p:sldId id="306" r:id="rId59"/>
    <p:sldId id="324" r:id="rId60"/>
    <p:sldId id="308" r:id="rId61"/>
    <p:sldId id="310" r:id="rId62"/>
    <p:sldId id="311" r:id="rId63"/>
    <p:sldId id="312" r:id="rId64"/>
    <p:sldId id="313" r:id="rId65"/>
    <p:sldId id="314" r:id="rId66"/>
    <p:sldId id="315" r:id="rId67"/>
    <p:sldId id="316" r:id="rId68"/>
    <p:sldId id="317" r:id="rId69"/>
    <p:sldId id="318" r:id="rId7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9" d="100"/>
          <a:sy n="59" d="100"/>
        </p:scale>
        <p:origin x="96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B9B1B-72CB-43AB-B019-B068D08D0A2A}" type="datetimeFigureOut">
              <a:rPr lang="zh-TW" altLang="en-US" smtClean="0"/>
              <a:t>2023/2/22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F78F44-4F71-4F2F-895A-43A6201990FD}" type="slidenum">
              <a:rPr lang="zh-TW" altLang="en-US" smtClean="0"/>
              <a:t>‹#›</a:t>
            </a:fld>
            <a:endParaRPr lang="zh-TW" altLang="en-US"/>
          </a:p>
        </p:txBody>
      </p:sp>
    </p:spTree>
    <p:extLst>
      <p:ext uri="{BB962C8B-B14F-4D97-AF65-F5344CB8AC3E}">
        <p14:creationId xmlns:p14="http://schemas.microsoft.com/office/powerpoint/2010/main" val="41268669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VOC</a:t>
            </a:r>
            <a:r>
              <a:rPr lang="zh-TW" altLang="en-US" dirty="0"/>
              <a:t> </a:t>
            </a:r>
            <a:r>
              <a:rPr lang="en-US" altLang="zh-TW" dirty="0"/>
              <a:t>and VOC-induced O3</a:t>
            </a:r>
            <a:r>
              <a:rPr lang="zh-TW" altLang="en-US" dirty="0"/>
              <a:t>健康危害</a:t>
            </a:r>
            <a:endParaRPr lang="en-US" altLang="zh-TW" dirty="0"/>
          </a:p>
          <a:p>
            <a:r>
              <a:rPr lang="zh-TW" altLang="en-US" dirty="0"/>
              <a:t>太陽光跟</a:t>
            </a:r>
            <a:r>
              <a:rPr lang="en-US" altLang="zh-TW" dirty="0"/>
              <a:t>VOC</a:t>
            </a:r>
            <a:r>
              <a:rPr lang="zh-TW" altLang="en-US"/>
              <a:t>削減的關係</a:t>
            </a:r>
          </a:p>
        </p:txBody>
      </p:sp>
      <p:sp>
        <p:nvSpPr>
          <p:cNvPr id="4" name="投影片編號版面配置區 3"/>
          <p:cNvSpPr>
            <a:spLocks noGrp="1"/>
          </p:cNvSpPr>
          <p:nvPr>
            <p:ph type="sldNum" sz="quarter" idx="5"/>
          </p:nvPr>
        </p:nvSpPr>
        <p:spPr/>
        <p:txBody>
          <a:bodyPr/>
          <a:lstStyle/>
          <a:p>
            <a:fld id="{04F78F44-4F71-4F2F-895A-43A6201990FD}" type="slidenum">
              <a:rPr lang="zh-TW" altLang="en-US" smtClean="0"/>
              <a:t>1</a:t>
            </a:fld>
            <a:endParaRPr lang="zh-TW" altLang="en-US"/>
          </a:p>
        </p:txBody>
      </p:sp>
    </p:spTree>
    <p:extLst>
      <p:ext uri="{BB962C8B-B14F-4D97-AF65-F5344CB8AC3E}">
        <p14:creationId xmlns:p14="http://schemas.microsoft.com/office/powerpoint/2010/main" val="4023193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Intro; Air pollution in the atmosphere; Gases and particulate matter; Monitoring techniques; VOC and HAPs; </a:t>
            </a:r>
            <a:r>
              <a:rPr lang="en-US" altLang="zh-TW"/>
              <a:t>Greenhouse gases; Indoor air</a:t>
            </a:r>
            <a:endParaRPr lang="zh-TW" altLang="en-US"/>
          </a:p>
        </p:txBody>
      </p:sp>
      <p:sp>
        <p:nvSpPr>
          <p:cNvPr id="4" name="投影片編號版面配置區 3"/>
          <p:cNvSpPr>
            <a:spLocks noGrp="1"/>
          </p:cNvSpPr>
          <p:nvPr>
            <p:ph type="sldNum" sz="quarter" idx="5"/>
          </p:nvPr>
        </p:nvSpPr>
        <p:spPr/>
        <p:txBody>
          <a:bodyPr/>
          <a:lstStyle/>
          <a:p>
            <a:fld id="{04F78F44-4F71-4F2F-895A-43A6201990FD}" type="slidenum">
              <a:rPr lang="zh-TW" altLang="en-US" smtClean="0"/>
              <a:t>3</a:t>
            </a:fld>
            <a:endParaRPr lang="zh-TW" altLang="en-US"/>
          </a:p>
        </p:txBody>
      </p:sp>
    </p:spTree>
    <p:extLst>
      <p:ext uri="{BB962C8B-B14F-4D97-AF65-F5344CB8AC3E}">
        <p14:creationId xmlns:p14="http://schemas.microsoft.com/office/powerpoint/2010/main" val="1331135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3013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22/02/2023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113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840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855837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597785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66223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11570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8749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775185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0057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22/02/2023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02909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962CCB-0BF0-4144-BA12-E0F7FF9E15FE}" type="datetimeFigureOut">
              <a:rPr lang="en-GB" smtClean="0"/>
              <a:t>22/02/2023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82208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962CCB-0BF0-4144-BA12-E0F7FF9E15FE}" type="datetimeFigureOut">
              <a:rPr lang="en-GB" smtClean="0"/>
              <a:t>22/02/2023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0075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962CCB-0BF0-4144-BA12-E0F7FF9E15FE}" type="datetimeFigureOut">
              <a:rPr lang="en-GB" smtClean="0"/>
              <a:t>22/02/2023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3956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62CCB-0BF0-4144-BA12-E0F7FF9E15FE}" type="datetimeFigureOut">
              <a:rPr lang="en-GB" smtClean="0"/>
              <a:t>22/02/2023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499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22/02/2023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750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22/02/2023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6226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962CCB-0BF0-4144-BA12-E0F7FF9E15FE}" type="datetimeFigureOut">
              <a:rPr lang="en-GB" smtClean="0"/>
              <a:t>22/02/2023</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11416C-AA6F-4F2B-96CE-6646C79D6D1D}" type="slidenum">
              <a:rPr lang="en-GB" smtClean="0"/>
              <a:t>‹#›</a:t>
            </a:fld>
            <a:endParaRPr lang="en-GB"/>
          </a:p>
        </p:txBody>
      </p:sp>
    </p:spTree>
    <p:extLst>
      <p:ext uri="{BB962C8B-B14F-4D97-AF65-F5344CB8AC3E}">
        <p14:creationId xmlns:p14="http://schemas.microsoft.com/office/powerpoint/2010/main" val="2649530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90A7-1441-4632-A7B9-CE5694AE0BD6}"/>
              </a:ext>
            </a:extLst>
          </p:cNvPr>
          <p:cNvSpPr>
            <a:spLocks noGrp="1"/>
          </p:cNvSpPr>
          <p:nvPr>
            <p:ph type="ctrTitle"/>
          </p:nvPr>
        </p:nvSpPr>
        <p:spPr>
          <a:xfrm>
            <a:off x="1524000" y="1417134"/>
            <a:ext cx="9144000" cy="1564716"/>
          </a:xfrm>
        </p:spPr>
        <p:txBody>
          <a:bodyPr>
            <a:normAutofit/>
          </a:bodyPr>
          <a:lstStyle/>
          <a:p>
            <a:pPr algn="l"/>
            <a:r>
              <a:rPr lang="en-US" altLang="zh-TW" sz="4800" dirty="0"/>
              <a:t>Introduction to Air Pollution</a:t>
            </a:r>
            <a:endParaRPr lang="en-GB" sz="4800" dirty="0"/>
          </a:p>
        </p:txBody>
      </p:sp>
      <p:sp>
        <p:nvSpPr>
          <p:cNvPr id="3" name="Subtitle 2">
            <a:extLst>
              <a:ext uri="{FF2B5EF4-FFF2-40B4-BE49-F238E27FC236}">
                <a16:creationId xmlns:a16="http://schemas.microsoft.com/office/drawing/2014/main" id="{4CD46B61-DC49-41A3-979A-D230456FBDEF}"/>
              </a:ext>
            </a:extLst>
          </p:cNvPr>
          <p:cNvSpPr>
            <a:spLocks noGrp="1"/>
          </p:cNvSpPr>
          <p:nvPr>
            <p:ph type="subTitle" idx="1"/>
          </p:nvPr>
        </p:nvSpPr>
        <p:spPr>
          <a:xfrm>
            <a:off x="1524000" y="4868283"/>
            <a:ext cx="9144000" cy="572583"/>
          </a:xfrm>
        </p:spPr>
        <p:txBody>
          <a:bodyPr>
            <a:normAutofit fontScale="25000" lnSpcReduction="20000"/>
          </a:bodyPr>
          <a:lstStyle/>
          <a:p>
            <a:r>
              <a:rPr lang="en-US" altLang="zh-TW" sz="8000" dirty="0"/>
              <a:t>Presented by</a:t>
            </a:r>
          </a:p>
          <a:p>
            <a:r>
              <a:rPr lang="en-US" sz="8000" dirty="0"/>
              <a:t>Dr. </a:t>
            </a:r>
            <a:r>
              <a:rPr lang="en-GB" sz="8000" dirty="0"/>
              <a:t>Yu-Chieh Ting</a:t>
            </a:r>
          </a:p>
          <a:p>
            <a:pPr algn="l"/>
            <a:endParaRPr lang="en-GB" sz="2000" dirty="0"/>
          </a:p>
        </p:txBody>
      </p:sp>
    </p:spTree>
    <p:extLst>
      <p:ext uri="{BB962C8B-B14F-4D97-AF65-F5344CB8AC3E}">
        <p14:creationId xmlns:p14="http://schemas.microsoft.com/office/powerpoint/2010/main" val="117971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95B230-E4E6-4E6B-B389-49EAFDFF6B2E}"/>
              </a:ext>
            </a:extLst>
          </p:cNvPr>
          <p:cNvSpPr>
            <a:spLocks noGrp="1"/>
          </p:cNvSpPr>
          <p:nvPr>
            <p:ph idx="1"/>
          </p:nvPr>
        </p:nvSpPr>
        <p:spPr>
          <a:xfrm>
            <a:off x="4859070" y="1562099"/>
            <a:ext cx="6195784" cy="3945425"/>
          </a:xfrm>
        </p:spPr>
        <p:txBody>
          <a:bodyPr>
            <a:normAutofit fontScale="92500" lnSpcReduction="20000"/>
          </a:bodyPr>
          <a:lstStyle/>
          <a:p>
            <a:pPr algn="just"/>
            <a:r>
              <a:rPr lang="en-GB" dirty="0">
                <a:latin typeface="Times New Roman" panose="02020603050405020304" pitchFamily="18" charset="0"/>
                <a:cs typeface="Times New Roman" panose="02020603050405020304" pitchFamily="18" charset="0"/>
              </a:rPr>
              <a:t>The earth’s atmospheric temperature varies with altitude.</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earth is warmed when incoming solar radiation is absorbed at or near the earth’s surface and reradiated at longer electromagnetic wavelengths (</a:t>
            </a:r>
            <a:r>
              <a:rPr lang="en-GB" dirty="0">
                <a:solidFill>
                  <a:srgbClr val="FF0000"/>
                </a:solidFill>
                <a:latin typeface="Times New Roman" panose="02020603050405020304" pitchFamily="18" charset="0"/>
                <a:cs typeface="Times New Roman" panose="02020603050405020304" pitchFamily="18" charset="0"/>
              </a:rPr>
              <a:t>infrared</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air grows progressively  less dense with increasing altitude moving upward from the </a:t>
            </a:r>
            <a:r>
              <a:rPr lang="en-GB" b="1" dirty="0">
                <a:latin typeface="Times New Roman" panose="02020603050405020304" pitchFamily="18" charset="0"/>
                <a:cs typeface="Times New Roman" panose="02020603050405020304" pitchFamily="18" charset="0"/>
              </a:rPr>
              <a:t>troposphere</a:t>
            </a:r>
            <a:r>
              <a:rPr lang="en-GB" dirty="0">
                <a:latin typeface="Times New Roman" panose="02020603050405020304" pitchFamily="18" charset="0"/>
                <a:cs typeface="Times New Roman" panose="02020603050405020304" pitchFamily="18" charset="0"/>
              </a:rPr>
              <a:t> through the </a:t>
            </a:r>
            <a:r>
              <a:rPr lang="en-GB" b="1" dirty="0">
                <a:latin typeface="Times New Roman" panose="02020603050405020304" pitchFamily="18" charset="0"/>
                <a:cs typeface="Times New Roman" panose="02020603050405020304" pitchFamily="18" charset="0"/>
              </a:rPr>
              <a:t>stratosphere</a:t>
            </a:r>
            <a:r>
              <a:rPr lang="en-GB" dirty="0">
                <a:latin typeface="Times New Roman" panose="02020603050405020304" pitchFamily="18" charset="0"/>
                <a:cs typeface="Times New Roman" panose="02020603050405020304" pitchFamily="18" charset="0"/>
              </a:rPr>
              <a:t> and the </a:t>
            </a:r>
            <a:r>
              <a:rPr lang="en-GB" b="1" dirty="0">
                <a:latin typeface="Times New Roman" panose="02020603050405020304" pitchFamily="18" charset="0"/>
                <a:cs typeface="Times New Roman" panose="02020603050405020304" pitchFamily="18" charset="0"/>
              </a:rPr>
              <a:t>chemosphere</a:t>
            </a:r>
            <a:r>
              <a:rPr lang="en-GB" dirty="0">
                <a:latin typeface="Times New Roman" panose="02020603050405020304" pitchFamily="18" charset="0"/>
                <a:cs typeface="Times New Roman" panose="02020603050405020304" pitchFamily="18" charset="0"/>
              </a:rPr>
              <a:t> to the </a:t>
            </a:r>
            <a:r>
              <a:rPr lang="en-GB" b="1" dirty="0">
                <a:latin typeface="Times New Roman" panose="02020603050405020304" pitchFamily="18" charset="0"/>
                <a:cs typeface="Times New Roman" panose="02020603050405020304" pitchFamily="18" charset="0"/>
              </a:rPr>
              <a:t>ionosphere</a:t>
            </a:r>
            <a:r>
              <a:rPr lang="en-GB"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5687CE02-FB8C-4885-96B8-6DFC99E9325D}"/>
              </a:ext>
            </a:extLst>
          </p:cNvPr>
          <p:cNvPicPr>
            <a:picLocks noChangeAspect="1"/>
          </p:cNvPicPr>
          <p:nvPr/>
        </p:nvPicPr>
        <p:blipFill>
          <a:blip r:embed="rId2"/>
          <a:stretch>
            <a:fillRect/>
          </a:stretch>
        </p:blipFill>
        <p:spPr>
          <a:xfrm>
            <a:off x="1253923" y="1189982"/>
            <a:ext cx="3605147" cy="4317542"/>
          </a:xfrm>
          <a:prstGeom prst="rect">
            <a:avLst/>
          </a:prstGeom>
        </p:spPr>
      </p:pic>
    </p:spTree>
    <p:extLst>
      <p:ext uri="{BB962C8B-B14F-4D97-AF65-F5344CB8AC3E}">
        <p14:creationId xmlns:p14="http://schemas.microsoft.com/office/powerpoint/2010/main" val="1100115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E2E0B2-3B2F-42F2-9713-5D301ED76CAA}"/>
              </a:ext>
            </a:extLst>
          </p:cNvPr>
          <p:cNvSpPr>
            <a:spLocks noGrp="1"/>
          </p:cNvSpPr>
          <p:nvPr>
            <p:ph idx="1"/>
          </p:nvPr>
        </p:nvSpPr>
        <p:spPr>
          <a:xfrm>
            <a:off x="1484310" y="1287263"/>
            <a:ext cx="10018713" cy="4503938"/>
          </a:xfrm>
        </p:spPr>
        <p:txBody>
          <a:bodyPr>
            <a:normAutofit/>
          </a:bodyPr>
          <a:lstStyle/>
          <a:p>
            <a:pPr algn="just"/>
            <a:r>
              <a:rPr lang="en-GB" b="1" i="1" dirty="0">
                <a:solidFill>
                  <a:srgbClr val="00B050"/>
                </a:solidFill>
                <a:latin typeface="Times New Roman" panose="02020603050405020304" pitchFamily="18" charset="0"/>
                <a:cs typeface="Times New Roman" panose="02020603050405020304" pitchFamily="18" charset="0"/>
              </a:rPr>
              <a:t>Stratosphere</a:t>
            </a:r>
            <a:r>
              <a:rPr lang="en-GB" i="1"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absorption and scattering</a:t>
            </a:r>
            <a:r>
              <a:rPr lang="en-GB" dirty="0">
                <a:latin typeface="Times New Roman" panose="02020603050405020304" pitchFamily="18" charset="0"/>
                <a:cs typeface="Times New Roman" panose="02020603050405020304" pitchFamily="18" charset="0"/>
              </a:rPr>
              <a:t> of solar energy occur; the lower portion contains the </a:t>
            </a:r>
            <a:r>
              <a:rPr lang="en-GB" b="1" dirty="0">
                <a:solidFill>
                  <a:srgbClr val="0000FF"/>
                </a:solidFill>
                <a:latin typeface="Times New Roman" panose="02020603050405020304" pitchFamily="18" charset="0"/>
                <a:cs typeface="Times New Roman" panose="02020603050405020304" pitchFamily="18" charset="0"/>
              </a:rPr>
              <a:t>stratospheric ozone layer</a:t>
            </a:r>
            <a:r>
              <a:rPr lang="en-GB" dirty="0">
                <a:latin typeface="Times New Roman" panose="02020603050405020304" pitchFamily="18" charset="0"/>
                <a:cs typeface="Times New Roman" panose="02020603050405020304" pitchFamily="18" charset="0"/>
              </a:rPr>
              <a:t>, which absorbs harmful ultraviolet (UV) solar radiation. Long-term accumulation of </a:t>
            </a:r>
            <a:r>
              <a:rPr lang="en-GB" dirty="0">
                <a:solidFill>
                  <a:srgbClr val="FF0000"/>
                </a:solidFill>
                <a:latin typeface="Times New Roman" panose="02020603050405020304" pitchFamily="18" charset="0"/>
                <a:cs typeface="Times New Roman" panose="02020603050405020304" pitchFamily="18" charset="0"/>
              </a:rPr>
              <a:t>chlorofluorocarbons (CFCs) </a:t>
            </a:r>
            <a:r>
              <a:rPr lang="en-GB" dirty="0">
                <a:latin typeface="Times New Roman" panose="02020603050405020304" pitchFamily="18" charset="0"/>
                <a:cs typeface="Times New Roman" panose="02020603050405020304" pitchFamily="18" charset="0"/>
              </a:rPr>
              <a:t>and other gases released at the earth’s surface or by high-altitude aircraft affect this layer.</a:t>
            </a:r>
          </a:p>
          <a:p>
            <a:pPr algn="just"/>
            <a:endParaRPr lang="en-GB" dirty="0">
              <a:latin typeface="Times New Roman" panose="02020603050405020304" pitchFamily="18" charset="0"/>
              <a:cs typeface="Times New Roman" panose="02020603050405020304" pitchFamily="18" charset="0"/>
            </a:endParaRPr>
          </a:p>
          <a:p>
            <a:pPr algn="just"/>
            <a:r>
              <a:rPr lang="en-GB" b="1" i="1" dirty="0">
                <a:solidFill>
                  <a:srgbClr val="00B050"/>
                </a:solidFill>
                <a:latin typeface="Times New Roman" panose="02020603050405020304" pitchFamily="18" charset="0"/>
                <a:cs typeface="Times New Roman" panose="02020603050405020304" pitchFamily="18" charset="0"/>
              </a:rPr>
              <a:t>Troposphere</a:t>
            </a:r>
            <a:r>
              <a:rPr lang="en-GB" i="1"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which we live and is the primary focus of this course; however, stratospheric ozone formation and destruction in some detail will be also discussed.</a:t>
            </a:r>
          </a:p>
        </p:txBody>
      </p:sp>
    </p:spTree>
    <p:extLst>
      <p:ext uri="{BB962C8B-B14F-4D97-AF65-F5344CB8AC3E}">
        <p14:creationId xmlns:p14="http://schemas.microsoft.com/office/powerpoint/2010/main" val="1692581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F7914A-DF0E-40C3-86AB-8D06E83C65A4}"/>
              </a:ext>
            </a:extLst>
          </p:cNvPr>
          <p:cNvSpPr>
            <a:spLocks noGrp="1"/>
          </p:cNvSpPr>
          <p:nvPr>
            <p:ph idx="1"/>
          </p:nvPr>
        </p:nvSpPr>
        <p:spPr>
          <a:xfrm>
            <a:off x="1451579" y="1065321"/>
            <a:ext cx="6195784" cy="4864962"/>
          </a:xfrm>
        </p:spPr>
        <p:txBody>
          <a:bodyPr>
            <a:normAutofit fontScale="92500" lnSpcReduction="10000"/>
          </a:bodyPr>
          <a:lstStyle/>
          <a:p>
            <a:pPr marL="0" indent="0" algn="just">
              <a:buNone/>
            </a:pPr>
            <a:r>
              <a:rPr lang="en-GB" b="1" dirty="0">
                <a:latin typeface="Times New Roman" panose="02020603050405020304" pitchFamily="18" charset="0"/>
                <a:cs typeface="Times New Roman" panose="02020603050405020304" pitchFamily="18" charset="0"/>
              </a:rPr>
              <a:t>Tropospheric Composition</a:t>
            </a:r>
          </a:p>
          <a:p>
            <a:pPr algn="just"/>
            <a:r>
              <a:rPr lang="en-GB" dirty="0">
                <a:latin typeface="Times New Roman" panose="02020603050405020304" pitchFamily="18" charset="0"/>
                <a:cs typeface="Times New Roman" panose="02020603050405020304" pitchFamily="18" charset="0"/>
              </a:rPr>
              <a:t>“</a:t>
            </a:r>
            <a:r>
              <a:rPr lang="en-GB" dirty="0">
                <a:solidFill>
                  <a:srgbClr val="FF0000"/>
                </a:solidFill>
                <a:latin typeface="Times New Roman" panose="02020603050405020304" pitchFamily="18" charset="0"/>
                <a:cs typeface="Times New Roman" panose="02020603050405020304" pitchFamily="18" charset="0"/>
              </a:rPr>
              <a:t>Unpolluted</a:t>
            </a:r>
            <a:r>
              <a:rPr lang="en-GB" dirty="0">
                <a:latin typeface="Times New Roman" panose="02020603050405020304" pitchFamily="18" charset="0"/>
                <a:cs typeface="Times New Roman" panose="02020603050405020304" pitchFamily="18" charset="0"/>
              </a:rPr>
              <a:t>” air in the troposphere means the composition of the air </a:t>
            </a:r>
            <a:r>
              <a:rPr lang="en-GB" dirty="0">
                <a:solidFill>
                  <a:schemeClr val="accent3">
                    <a:lumMod val="75000"/>
                  </a:schemeClr>
                </a:solidFill>
                <a:latin typeface="Times New Roman" panose="02020603050405020304" pitchFamily="18" charset="0"/>
                <a:cs typeface="Times New Roman" panose="02020603050405020304" pitchFamily="18" charset="0"/>
              </a:rPr>
              <a:t>without human influence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Other constituents, </a:t>
            </a:r>
            <a:r>
              <a:rPr lang="en-GB" dirty="0">
                <a:solidFill>
                  <a:srgbClr val="00B050"/>
                </a:solidFill>
                <a:latin typeface="Times New Roman" panose="02020603050405020304" pitchFamily="18" charset="0"/>
                <a:cs typeface="Times New Roman" panose="02020603050405020304" pitchFamily="18" charset="0"/>
              </a:rPr>
              <a:t>water vapor </a:t>
            </a:r>
            <a:r>
              <a:rPr lang="en-GB" dirty="0">
                <a:latin typeface="Times New Roman" panose="02020603050405020304" pitchFamily="18" charset="0"/>
                <a:cs typeface="Times New Roman" panose="02020603050405020304" pitchFamily="18" charset="0"/>
              </a:rPr>
              <a:t>and other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(e.g. </a:t>
            </a:r>
            <a:r>
              <a:rPr lang="en-GB" dirty="0">
                <a:solidFill>
                  <a:srgbClr val="00B050"/>
                </a:solidFill>
                <a:latin typeface="Times New Roman" panose="02020603050405020304" pitchFamily="18" charset="0"/>
                <a:cs typeface="Times New Roman" panose="02020603050405020304" pitchFamily="18" charset="0"/>
              </a:rPr>
              <a:t>organic liquids</a:t>
            </a:r>
            <a:r>
              <a:rPr lang="en-GB" dirty="0">
                <a:latin typeface="Times New Roman" panose="02020603050405020304" pitchFamily="18" charset="0"/>
                <a:cs typeface="Times New Roman" panose="02020603050405020304" pitchFamily="18" charset="0"/>
              </a:rPr>
              <a:t>), as well as </a:t>
            </a:r>
            <a:r>
              <a:rPr lang="en-GB" dirty="0">
                <a:solidFill>
                  <a:srgbClr val="00B050"/>
                </a:solidFill>
                <a:latin typeface="Times New Roman" panose="02020603050405020304" pitchFamily="18" charset="0"/>
                <a:cs typeface="Times New Roman" panose="02020603050405020304" pitchFamily="18" charset="0"/>
              </a:rPr>
              <a:t>liquid and solid phase constituents</a:t>
            </a:r>
            <a:r>
              <a:rPr lang="en-GB" dirty="0">
                <a:latin typeface="Times New Roman" panose="02020603050405020304" pitchFamily="18" charset="0"/>
                <a:cs typeface="Times New Roman" panose="02020603050405020304" pitchFamily="18" charset="0"/>
              </a:rPr>
              <a:t> (aerosols or particulate matter (PM) held in suspension).</a:t>
            </a:r>
          </a:p>
          <a:p>
            <a:pPr algn="just"/>
            <a:r>
              <a:rPr lang="en-GB" dirty="0">
                <a:latin typeface="Times New Roman" panose="02020603050405020304" pitchFamily="18" charset="0"/>
                <a:cs typeface="Times New Roman" panose="02020603050405020304" pitchFamily="18" charset="0"/>
              </a:rPr>
              <a:t>Air pollution terminology generally breaks matter down into two phases, </a:t>
            </a:r>
            <a:r>
              <a:rPr lang="en-GB" b="1" dirty="0">
                <a:solidFill>
                  <a:srgbClr val="00B050"/>
                </a:solidFill>
                <a:latin typeface="Times New Roman" panose="02020603050405020304" pitchFamily="18" charset="0"/>
                <a:cs typeface="Times New Roman" panose="02020603050405020304" pitchFamily="18" charset="0"/>
              </a:rPr>
              <a:t>particulate and gas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Particulates and aerosols are generally synonymous terms in air pollution literature, i.e. liquid and solid phase. They are distinguished from gases and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a:t>
            </a:r>
          </a:p>
        </p:txBody>
      </p:sp>
      <p:pic>
        <p:nvPicPr>
          <p:cNvPr id="5" name="Picture 4">
            <a:extLst>
              <a:ext uri="{FF2B5EF4-FFF2-40B4-BE49-F238E27FC236}">
                <a16:creationId xmlns:a16="http://schemas.microsoft.com/office/drawing/2014/main" id="{FD54D299-22DB-4DD4-B5ED-5A5EFB6CF335}"/>
              </a:ext>
            </a:extLst>
          </p:cNvPr>
          <p:cNvPicPr>
            <a:picLocks noChangeAspect="1"/>
          </p:cNvPicPr>
          <p:nvPr/>
        </p:nvPicPr>
        <p:blipFill>
          <a:blip r:embed="rId2"/>
          <a:stretch>
            <a:fillRect/>
          </a:stretch>
        </p:blipFill>
        <p:spPr>
          <a:xfrm>
            <a:off x="7967386" y="1216152"/>
            <a:ext cx="3928691" cy="4425695"/>
          </a:xfrm>
          <a:prstGeom prst="rect">
            <a:avLst/>
          </a:prstGeom>
        </p:spPr>
      </p:pic>
    </p:spTree>
    <p:extLst>
      <p:ext uri="{BB962C8B-B14F-4D97-AF65-F5344CB8AC3E}">
        <p14:creationId xmlns:p14="http://schemas.microsoft.com/office/powerpoint/2010/main" val="32587918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01D68C-0F87-4B9C-8EA1-E8BD52D3C44B}"/>
              </a:ext>
            </a:extLst>
          </p:cNvPr>
          <p:cNvSpPr>
            <a:spLocks noGrp="1"/>
          </p:cNvSpPr>
          <p:nvPr>
            <p:ph idx="1"/>
          </p:nvPr>
        </p:nvSpPr>
        <p:spPr>
          <a:xfrm>
            <a:off x="1451579" y="985421"/>
            <a:ext cx="9759346" cy="5015883"/>
          </a:xfrm>
        </p:spPr>
        <p:txBody>
          <a:bodyPr>
            <a:normAutofit/>
          </a:bodyPr>
          <a:lstStyle/>
          <a:p>
            <a:pPr algn="just"/>
            <a:r>
              <a:rPr lang="en-GB" b="1" dirty="0">
                <a:solidFill>
                  <a:srgbClr val="FF0000"/>
                </a:solidFill>
                <a:latin typeface="Times New Roman" panose="02020603050405020304" pitchFamily="18" charset="0"/>
                <a:cs typeface="Times New Roman" panose="02020603050405020304" pitchFamily="18" charset="0"/>
              </a:rPr>
              <a:t>Thermodynamic systems </a:t>
            </a:r>
            <a:r>
              <a:rPr lang="en-GB" dirty="0">
                <a:latin typeface="Times New Roman" panose="02020603050405020304" pitchFamily="18" charset="0"/>
                <a:cs typeface="Times New Roman" panose="02020603050405020304" pitchFamily="18" charset="0"/>
              </a:rPr>
              <a:t>are classified into two major types: </a:t>
            </a:r>
            <a:r>
              <a:rPr lang="en-GB" b="1" dirty="0">
                <a:latin typeface="Times New Roman" panose="02020603050405020304" pitchFamily="18" charset="0"/>
                <a:cs typeface="Times New Roman" panose="02020603050405020304" pitchFamily="18" charset="0"/>
              </a:rPr>
              <a:t>closed</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open</a:t>
            </a:r>
            <a:r>
              <a:rPr lang="en-GB" dirty="0">
                <a:latin typeface="Times New Roman" panose="02020603050405020304" pitchFamily="18" charset="0"/>
                <a:cs typeface="Times New Roman" panose="02020603050405020304" pitchFamily="18" charset="0"/>
              </a:rPr>
              <a:t>. A closed system does not allow material to enter or leave the system (refer to “</a:t>
            </a:r>
            <a:r>
              <a:rPr lang="en-GB" b="1" dirty="0">
                <a:solidFill>
                  <a:srgbClr val="00B050"/>
                </a:solidFill>
                <a:latin typeface="Times New Roman" panose="02020603050405020304" pitchFamily="18" charset="0"/>
                <a:cs typeface="Times New Roman" panose="02020603050405020304" pitchFamily="18" charset="0"/>
              </a:rPr>
              <a:t>control mass</a:t>
            </a:r>
            <a:r>
              <a:rPr lang="en-GB" dirty="0">
                <a:latin typeface="Times New Roman" panose="02020603050405020304" pitchFamily="18" charset="0"/>
                <a:cs typeface="Times New Roman" panose="02020603050405020304" pitchFamily="18" charset="0"/>
              </a:rPr>
              <a:t>”); a open system allows material to enter and leave the systems (known as “</a:t>
            </a:r>
            <a:r>
              <a:rPr lang="en-GB" b="1" dirty="0">
                <a:solidFill>
                  <a:srgbClr val="00B050"/>
                </a:solidFill>
                <a:latin typeface="Times New Roman" panose="02020603050405020304" pitchFamily="18" charset="0"/>
                <a:cs typeface="Times New Roman" panose="02020603050405020304" pitchFamily="18" charset="0"/>
              </a:rPr>
              <a:t>control volume</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Another thermodynamic concept is that of the “property”. An intensive property is </a:t>
            </a:r>
            <a:r>
              <a:rPr lang="en-GB" b="1" dirty="0">
                <a:latin typeface="Times New Roman" panose="02020603050405020304" pitchFamily="18" charset="0"/>
                <a:cs typeface="Times New Roman" panose="02020603050405020304" pitchFamily="18" charset="0"/>
              </a:rPr>
              <a:t>independent</a:t>
            </a:r>
            <a:r>
              <a:rPr lang="en-GB" dirty="0">
                <a:latin typeface="Times New Roman" panose="02020603050405020304" pitchFamily="18" charset="0"/>
                <a:cs typeface="Times New Roman" panose="02020603050405020304" pitchFamily="18" charset="0"/>
              </a:rPr>
              <a:t> of the system’s mass (such as </a:t>
            </a:r>
            <a:r>
              <a:rPr lang="en-GB" dirty="0">
                <a:solidFill>
                  <a:srgbClr val="00B050"/>
                </a:solidFill>
                <a:latin typeface="Times New Roman" panose="02020603050405020304" pitchFamily="18" charset="0"/>
                <a:cs typeface="Times New Roman" panose="02020603050405020304" pitchFamily="18" charset="0"/>
              </a:rPr>
              <a:t>pressure</a:t>
            </a:r>
            <a:r>
              <a:rPr lang="en-GB" dirty="0">
                <a:latin typeface="Times New Roman" panose="02020603050405020304" pitchFamily="18" charset="0"/>
                <a:cs typeface="Times New Roman" panose="02020603050405020304" pitchFamily="18" charset="0"/>
              </a:rPr>
              <a:t> and </a:t>
            </a:r>
            <a:r>
              <a:rPr lang="en-GB" dirty="0">
                <a:solidFill>
                  <a:srgbClr val="00B050"/>
                </a:solidFill>
                <a:latin typeface="Times New Roman" panose="02020603050405020304" pitchFamily="18" charset="0"/>
                <a:cs typeface="Times New Roman" panose="02020603050405020304" pitchFamily="18" charset="0"/>
              </a:rPr>
              <a:t>temperature</a:t>
            </a:r>
            <a:r>
              <a:rPr lang="en-GB" dirty="0">
                <a:latin typeface="Times New Roman" panose="02020603050405020304" pitchFamily="18" charset="0"/>
                <a:cs typeface="Times New Roman" panose="02020603050405020304" pitchFamily="18" charset="0"/>
              </a:rPr>
              <a:t>). An extensive property is </a:t>
            </a:r>
            <a:r>
              <a:rPr lang="en-GB" b="1" dirty="0">
                <a:latin typeface="Times New Roman" panose="02020603050405020304" pitchFamily="18" charset="0"/>
                <a:cs typeface="Times New Roman" panose="02020603050405020304" pitchFamily="18" charset="0"/>
              </a:rPr>
              <a:t>proportional</a:t>
            </a:r>
            <a:r>
              <a:rPr lang="en-GB" dirty="0">
                <a:latin typeface="Times New Roman" panose="02020603050405020304" pitchFamily="18" charset="0"/>
                <a:cs typeface="Times New Roman" panose="02020603050405020304" pitchFamily="18" charset="0"/>
              </a:rPr>
              <a:t> to the mass of the system (such as </a:t>
            </a:r>
            <a:r>
              <a:rPr lang="en-GB" dirty="0">
                <a:solidFill>
                  <a:srgbClr val="00B050"/>
                </a:solidFill>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or </a:t>
            </a:r>
            <a:r>
              <a:rPr lang="en-GB" dirty="0">
                <a:solidFill>
                  <a:srgbClr val="00B050"/>
                </a:solidFill>
                <a:latin typeface="Times New Roman" panose="02020603050405020304" pitchFamily="18" charset="0"/>
                <a:cs typeface="Times New Roman" panose="02020603050405020304" pitchFamily="18" charset="0"/>
              </a:rPr>
              <a:t>volume</a:t>
            </a:r>
            <a:r>
              <a:rPr lang="en-GB" dirty="0">
                <a:latin typeface="Times New Roman" panose="02020603050405020304" pitchFamily="18" charset="0"/>
                <a:cs typeface="Times New Roman" panose="02020603050405020304" pitchFamily="18" charset="0"/>
              </a:rPr>
              <a:t>). Dividing the value of an extensive property by the system’s mass gives a “specific property”, such as </a:t>
            </a:r>
            <a:r>
              <a:rPr lang="en-GB" dirty="0">
                <a:solidFill>
                  <a:srgbClr val="0000FF"/>
                </a:solidFill>
                <a:latin typeface="Times New Roman" panose="02020603050405020304" pitchFamily="18" charset="0"/>
                <a:cs typeface="Times New Roman" panose="02020603050405020304" pitchFamily="18" charset="0"/>
              </a:rPr>
              <a:t>specific heat, specific volume, or specific gravity</a:t>
            </a:r>
            <a:r>
              <a:rPr lang="en-GB" dirty="0">
                <a:latin typeface="Times New Roman" panose="02020603050405020304" pitchFamily="18" charset="0"/>
                <a:cs typeface="Times New Roman" panose="02020603050405020304" pitchFamily="18" charset="0"/>
              </a:rPr>
              <a:t>.</a:t>
            </a:r>
          </a:p>
          <a:p>
            <a:pPr marL="0" indent="0">
              <a:buNone/>
            </a:pPr>
            <a:endParaRPr lang="en-GB" dirty="0"/>
          </a:p>
        </p:txBody>
      </p:sp>
    </p:spTree>
    <p:extLst>
      <p:ext uri="{BB962C8B-B14F-4D97-AF65-F5344CB8AC3E}">
        <p14:creationId xmlns:p14="http://schemas.microsoft.com/office/powerpoint/2010/main" val="1865673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32ECA-35FC-47C2-8C1B-718E1B170D38}"/>
              </a:ext>
            </a:extLst>
          </p:cNvPr>
          <p:cNvSpPr>
            <a:spLocks noGrp="1"/>
          </p:cNvSpPr>
          <p:nvPr>
            <p:ph idx="1"/>
          </p:nvPr>
        </p:nvSpPr>
        <p:spPr>
          <a:xfrm>
            <a:off x="1484310" y="1118587"/>
            <a:ext cx="10018713" cy="4672614"/>
          </a:xfrm>
        </p:spPr>
        <p:txBody>
          <a:bodyPr/>
          <a:lstStyle/>
          <a:p>
            <a:pPr algn="just"/>
            <a:r>
              <a:rPr lang="en-GB" dirty="0">
                <a:latin typeface="Times New Roman" panose="02020603050405020304" pitchFamily="18" charset="0"/>
                <a:cs typeface="Times New Roman" panose="02020603050405020304" pitchFamily="18" charset="0"/>
              </a:rPr>
              <a:t>The thermodynamic term for the description of the change of a system from one stage (e.g. </a:t>
            </a:r>
            <a:r>
              <a:rPr lang="en-GB" b="1" dirty="0">
                <a:latin typeface="Times New Roman" panose="02020603050405020304" pitchFamily="18" charset="0"/>
                <a:cs typeface="Times New Roman" panose="02020603050405020304" pitchFamily="18" charset="0"/>
              </a:rPr>
              <a:t>equilibrium</a:t>
            </a:r>
            <a:r>
              <a:rPr lang="en-GB" dirty="0">
                <a:latin typeface="Times New Roman" panose="02020603050405020304" pitchFamily="18" charset="0"/>
                <a:cs typeface="Times New Roman" panose="02020603050405020304" pitchFamily="18" charset="0"/>
              </a:rPr>
              <a:t>) to another is known as a “</a:t>
            </a:r>
            <a:r>
              <a:rPr lang="en-GB" dirty="0">
                <a:solidFill>
                  <a:srgbClr val="FF0000"/>
                </a:solidFill>
                <a:latin typeface="Times New Roman" panose="02020603050405020304" pitchFamily="18" charset="0"/>
                <a:cs typeface="Times New Roman" panose="02020603050405020304" pitchFamily="18" charset="0"/>
              </a:rPr>
              <a:t>process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Processes may be </a:t>
            </a:r>
            <a:r>
              <a:rPr lang="en-GB" b="1" dirty="0">
                <a:latin typeface="Times New Roman" panose="02020603050405020304" pitchFamily="18" charset="0"/>
                <a:cs typeface="Times New Roman" panose="02020603050405020304" pitchFamily="18" charset="0"/>
              </a:rPr>
              <a:t>reversible</a:t>
            </a:r>
            <a:r>
              <a:rPr lang="en-GB" dirty="0">
                <a:latin typeface="Times New Roman" panose="02020603050405020304" pitchFamily="18" charset="0"/>
                <a:cs typeface="Times New Roman" panose="02020603050405020304" pitchFamily="18" charset="0"/>
              </a:rPr>
              <a:t> or </a:t>
            </a:r>
            <a:r>
              <a:rPr lang="en-GB" b="1" dirty="0">
                <a:latin typeface="Times New Roman" panose="02020603050405020304" pitchFamily="18" charset="0"/>
                <a:cs typeface="Times New Roman" panose="02020603050405020304" pitchFamily="18" charset="0"/>
              </a:rPr>
              <a:t>irreversible</a:t>
            </a:r>
            <a:r>
              <a:rPr lang="en-GB" dirty="0">
                <a:latin typeface="Times New Roman" panose="02020603050405020304" pitchFamily="18" charset="0"/>
                <a:cs typeface="Times New Roman" panose="02020603050405020304" pitchFamily="18" charset="0"/>
              </a:rPr>
              <a:t>; they may be </a:t>
            </a:r>
            <a:r>
              <a:rPr lang="en-GB" b="1" dirty="0">
                <a:latin typeface="Times New Roman" panose="02020603050405020304" pitchFamily="18" charset="0"/>
                <a:cs typeface="Times New Roman" panose="02020603050405020304" pitchFamily="18" charset="0"/>
              </a:rPr>
              <a:t>adiabatic</a:t>
            </a:r>
            <a:r>
              <a:rPr lang="en-GB" dirty="0">
                <a:latin typeface="Times New Roman" panose="02020603050405020304" pitchFamily="18" charset="0"/>
                <a:cs typeface="Times New Roman" panose="02020603050405020304" pitchFamily="18" charset="0"/>
              </a:rPr>
              <a:t> (no gain or loss of heat, so all energy transfers occur through work interactions) or </a:t>
            </a:r>
            <a:r>
              <a:rPr lang="en-GB" b="1" dirty="0">
                <a:latin typeface="Times New Roman" panose="02020603050405020304" pitchFamily="18" charset="0"/>
                <a:cs typeface="Times New Roman" panose="02020603050405020304" pitchFamily="18" charset="0"/>
              </a:rPr>
              <a:t>non-adiabatic</a:t>
            </a:r>
            <a:r>
              <a:rPr lang="en-GB" dirty="0">
                <a:latin typeface="Times New Roman" panose="02020603050405020304" pitchFamily="18" charset="0"/>
                <a:cs typeface="Times New Roman" panose="02020603050405020304" pitchFamily="18" charset="0"/>
              </a:rPr>
              <a:t> (will be introduced in the following chapters).</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 Other processes include </a:t>
            </a:r>
            <a:r>
              <a:rPr lang="en-GB" b="1" dirty="0">
                <a:latin typeface="Times New Roman" panose="02020603050405020304" pitchFamily="18" charset="0"/>
                <a:cs typeface="Times New Roman" panose="02020603050405020304" pitchFamily="18" charset="0"/>
              </a:rPr>
              <a:t>isometric</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constant volume</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isothermal</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constant temperature</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isobaric</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constant pressure</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isentropic</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constant entropy</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isenthalpic</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constant enthalpy</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602595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55B16E-533B-40B3-87F0-5100AF53315C}"/>
              </a:ext>
            </a:extLst>
          </p:cNvPr>
          <p:cNvSpPr>
            <a:spLocks noGrp="1"/>
          </p:cNvSpPr>
          <p:nvPr>
            <p:ph idx="1"/>
          </p:nvPr>
        </p:nvSpPr>
        <p:spPr>
          <a:xfrm>
            <a:off x="1484310" y="798990"/>
            <a:ext cx="10018713" cy="5895723"/>
          </a:xfrm>
        </p:spPr>
        <p:txBody>
          <a:bodyPr>
            <a:normAutofit/>
          </a:bodyPr>
          <a:lstStyle/>
          <a:p>
            <a:pPr algn="just"/>
            <a:r>
              <a:rPr lang="en-GB" dirty="0">
                <a:latin typeface="Times New Roman" panose="02020603050405020304" pitchFamily="18" charset="0"/>
                <a:cs typeface="Times New Roman" panose="02020603050405020304" pitchFamily="18" charset="0"/>
              </a:rPr>
              <a:t>Phases partitioning means the substance will exist in one or more physical phases. An important partitioning coefficient for air pollution is </a:t>
            </a:r>
            <a:r>
              <a:rPr lang="en-GB" b="1" dirty="0">
                <a:solidFill>
                  <a:srgbClr val="0000FF"/>
                </a:solidFill>
                <a:latin typeface="Times New Roman" panose="02020603050405020304" pitchFamily="18" charset="0"/>
                <a:cs typeface="Times New Roman" panose="02020603050405020304" pitchFamily="18" charset="0"/>
              </a:rPr>
              <a:t>Henry’s Law</a:t>
            </a:r>
            <a:r>
              <a:rPr lang="en-GB" dirty="0">
                <a:latin typeface="Times New Roman" panose="02020603050405020304" pitchFamily="18" charset="0"/>
                <a:cs typeface="Times New Roman" panose="02020603050405020304" pitchFamily="18" charset="0"/>
              </a:rPr>
              <a:t>, which states that the </a:t>
            </a:r>
            <a:r>
              <a:rPr lang="en-GB" dirty="0">
                <a:solidFill>
                  <a:srgbClr val="FF0000"/>
                </a:solidFill>
                <a:latin typeface="Times New Roman" panose="02020603050405020304" pitchFamily="18" charset="0"/>
                <a:cs typeface="Times New Roman" panose="02020603050405020304" pitchFamily="18" charset="0"/>
              </a:rPr>
              <a:t>partial pressure</a:t>
            </a:r>
            <a:r>
              <a:rPr lang="en-GB" dirty="0">
                <a:latin typeface="Times New Roman" panose="02020603050405020304" pitchFamily="18" charset="0"/>
                <a:cs typeface="Times New Roman" panose="02020603050405020304" pitchFamily="18" charset="0"/>
              </a:rPr>
              <a:t> of a compound can be related to its equilibrium concentration in a dilute aqueous solution through a constant of proportionality. </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 varying number of molecules will find their way into the air, even though most of the molecules remain in the water, i.e. dissolved in water. Even a small amount of partitioning can account for large amounts of vapor phase compounds in the atmosphere.</a:t>
            </a:r>
          </a:p>
        </p:txBody>
      </p:sp>
      <p:sp>
        <p:nvSpPr>
          <p:cNvPr id="2" name="文字方塊 1">
            <a:extLst>
              <a:ext uri="{FF2B5EF4-FFF2-40B4-BE49-F238E27FC236}">
                <a16:creationId xmlns:a16="http://schemas.microsoft.com/office/drawing/2014/main" id="{368D71A9-E770-62A2-110D-FB6427A0B214}"/>
              </a:ext>
            </a:extLst>
          </p:cNvPr>
          <p:cNvSpPr txBox="1"/>
          <p:nvPr/>
        </p:nvSpPr>
        <p:spPr>
          <a:xfrm>
            <a:off x="2579915" y="3085131"/>
            <a:ext cx="8748261" cy="1754326"/>
          </a:xfrm>
          <a:prstGeom prst="rect">
            <a:avLst/>
          </a:prstGeom>
          <a:noFill/>
        </p:spPr>
        <p:txBody>
          <a:bodyPr wrap="square" rtlCol="0">
            <a:spAutoFit/>
          </a:bodyPr>
          <a:lstStyle/>
          <a:p>
            <a:pPr algn="ctr"/>
            <a:r>
              <a:rPr lang="en-US" altLang="zh-TW" sz="4000" dirty="0">
                <a:latin typeface="Times New Roman" panose="02020603050405020304" pitchFamily="18" charset="0"/>
                <a:cs typeface="Times New Roman" panose="02020603050405020304" pitchFamily="18" charset="0"/>
              </a:rPr>
              <a:t>e</a:t>
            </a:r>
            <a:r>
              <a:rPr lang="en-US" altLang="zh-TW" sz="4000" baseline="30000" dirty="0">
                <a:latin typeface="Times New Roman" panose="02020603050405020304" pitchFamily="18" charset="0"/>
                <a:cs typeface="Times New Roman" panose="02020603050405020304" pitchFamily="18" charset="0"/>
              </a:rPr>
              <a:t>p</a:t>
            </a:r>
            <a:r>
              <a:rPr lang="en-US" altLang="zh-TW" sz="4000" dirty="0">
                <a:latin typeface="Times New Roman" panose="02020603050405020304" pitchFamily="18" charset="0"/>
                <a:cs typeface="Times New Roman" panose="02020603050405020304" pitchFamily="18" charset="0"/>
              </a:rPr>
              <a:t> = e</a:t>
            </a:r>
            <a:r>
              <a:rPr lang="en-US" altLang="zh-TW" sz="4000" baseline="30000" dirty="0">
                <a:latin typeface="Times New Roman" panose="02020603050405020304" pitchFamily="18" charset="0"/>
                <a:cs typeface="Times New Roman" panose="02020603050405020304" pitchFamily="18" charset="0"/>
              </a:rPr>
              <a:t>kc</a:t>
            </a:r>
            <a:endParaRPr lang="en-US" altLang="zh-TW" sz="4000" dirty="0">
              <a:latin typeface="Times New Roman" panose="02020603050405020304" pitchFamily="18" charset="0"/>
              <a:cs typeface="Times New Roman" panose="02020603050405020304" pitchFamily="18" charset="0"/>
            </a:endParaRPr>
          </a:p>
          <a:p>
            <a:endParaRPr lang="en-US" altLang="zh-TW" sz="2000" dirty="0">
              <a:latin typeface="Times New Roman" panose="02020603050405020304" pitchFamily="18" charset="0"/>
              <a:cs typeface="Times New Roman" panose="02020603050405020304" pitchFamily="18" charset="0"/>
            </a:endParaRPr>
          </a:p>
          <a:p>
            <a:r>
              <a:rPr lang="en-US" altLang="zh-TW" sz="2400" b="1" dirty="0">
                <a:latin typeface="Times New Roman" panose="02020603050405020304" pitchFamily="18" charset="0"/>
                <a:cs typeface="Times New Roman" panose="02020603050405020304" pitchFamily="18" charset="0"/>
              </a:rPr>
              <a:t>e</a:t>
            </a:r>
            <a:r>
              <a:rPr lang="en-US" altLang="zh-TW" sz="2000" dirty="0">
                <a:latin typeface="Times New Roman" panose="02020603050405020304" pitchFamily="18" charset="0"/>
                <a:cs typeface="Times New Roman" panose="02020603050405020304" pitchFamily="18" charset="0"/>
              </a:rPr>
              <a:t> ≈2.71828; </a:t>
            </a:r>
            <a:r>
              <a:rPr lang="en-US" altLang="zh-TW" sz="2400" b="1" dirty="0">
                <a:latin typeface="Times New Roman" panose="02020603050405020304" pitchFamily="18" charset="0"/>
                <a:cs typeface="Times New Roman" panose="02020603050405020304" pitchFamily="18" charset="0"/>
              </a:rPr>
              <a:t>p</a:t>
            </a:r>
            <a:r>
              <a:rPr lang="en-US" altLang="zh-TW" sz="2000" dirty="0">
                <a:latin typeface="Times New Roman" panose="02020603050405020304" pitchFamily="18" charset="0"/>
                <a:cs typeface="Times New Roman" panose="02020603050405020304" pitchFamily="18" charset="0"/>
              </a:rPr>
              <a:t>:</a:t>
            </a:r>
            <a:r>
              <a:rPr lang="zh-TW" altLang="en-US" sz="2000" dirty="0">
                <a:latin typeface="Times New Roman" panose="02020603050405020304" pitchFamily="18" charset="0"/>
                <a:cs typeface="Times New Roman" panose="02020603050405020304" pitchFamily="18" charset="0"/>
              </a:rPr>
              <a:t>溶液上的氣體分壓</a:t>
            </a:r>
            <a:r>
              <a:rPr lang="en-US" altLang="zh-TW" sz="2000" dirty="0">
                <a:latin typeface="Times New Roman" panose="02020603050405020304" pitchFamily="18" charset="0"/>
                <a:cs typeface="Times New Roman" panose="02020603050405020304" pitchFamily="18" charset="0"/>
              </a:rPr>
              <a:t>(partial pressure)</a:t>
            </a:r>
          </a:p>
          <a:p>
            <a:r>
              <a:rPr lang="en-US" altLang="zh-TW" sz="2400" b="1" dirty="0">
                <a:latin typeface="Times New Roman" panose="02020603050405020304" pitchFamily="18" charset="0"/>
                <a:cs typeface="Times New Roman" panose="02020603050405020304" pitchFamily="18" charset="0"/>
              </a:rPr>
              <a:t>C</a:t>
            </a:r>
            <a:r>
              <a:rPr lang="en-US" altLang="zh-TW" sz="2000" dirty="0">
                <a:latin typeface="Times New Roman" panose="02020603050405020304" pitchFamily="18" charset="0"/>
                <a:cs typeface="Times New Roman" panose="02020603050405020304" pitchFamily="18" charset="0"/>
              </a:rPr>
              <a:t>: </a:t>
            </a:r>
            <a:r>
              <a:rPr lang="zh-TW" altLang="en-US" sz="2000" dirty="0">
                <a:latin typeface="Times New Roman" panose="02020603050405020304" pitchFamily="18" charset="0"/>
                <a:cs typeface="Times New Roman" panose="02020603050405020304" pitchFamily="18" charset="0"/>
              </a:rPr>
              <a:t>溶液體積莫耳濃度</a:t>
            </a:r>
            <a:r>
              <a:rPr lang="en-US" altLang="zh-TW" sz="2000" dirty="0">
                <a:latin typeface="Times New Roman" panose="02020603050405020304" pitchFamily="18" charset="0"/>
                <a:cs typeface="Times New Roman" panose="02020603050405020304" pitchFamily="18" charset="0"/>
              </a:rPr>
              <a:t>; </a:t>
            </a:r>
            <a:r>
              <a:rPr lang="en-US" altLang="zh-TW" sz="2400" b="1" dirty="0">
                <a:latin typeface="Times New Roman" panose="02020603050405020304" pitchFamily="18" charset="0"/>
                <a:cs typeface="Times New Roman" panose="02020603050405020304" pitchFamily="18" charset="0"/>
              </a:rPr>
              <a:t>k</a:t>
            </a:r>
            <a:r>
              <a:rPr lang="en-US" altLang="zh-TW" sz="2000" dirty="0">
                <a:latin typeface="Times New Roman" panose="02020603050405020304" pitchFamily="18" charset="0"/>
                <a:cs typeface="Times New Roman" panose="02020603050405020304" pitchFamily="18" charset="0"/>
              </a:rPr>
              <a:t>: Henry constant (</a:t>
            </a:r>
            <a:r>
              <a:rPr lang="zh-TW" altLang="en-US" sz="2000" dirty="0">
                <a:latin typeface="Times New Roman" panose="02020603050405020304" pitchFamily="18" charset="0"/>
                <a:cs typeface="Times New Roman" panose="02020603050405020304" pitchFamily="18" charset="0"/>
              </a:rPr>
              <a:t>因溶劑和溫度的不同而感變</a:t>
            </a:r>
            <a:r>
              <a:rPr lang="en-US" altLang="zh-TW" sz="2000" dirty="0">
                <a:latin typeface="Times New Roman" panose="02020603050405020304" pitchFamily="18" charset="0"/>
                <a:cs typeface="Times New Roman" panose="02020603050405020304" pitchFamily="18" charset="0"/>
              </a:rPr>
              <a:t>)</a:t>
            </a:r>
            <a:endParaRPr lang="zh-TW"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3093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312DAF-A1E2-471E-A613-50C8C1D0C87B}"/>
              </a:ext>
            </a:extLst>
          </p:cNvPr>
          <p:cNvSpPr>
            <a:spLocks noGrp="1"/>
          </p:cNvSpPr>
          <p:nvPr>
            <p:ph idx="1"/>
          </p:nvPr>
        </p:nvSpPr>
        <p:spPr>
          <a:xfrm>
            <a:off x="1484310" y="745725"/>
            <a:ext cx="10018713" cy="5404704"/>
          </a:xfrm>
        </p:spPr>
        <p:txBody>
          <a:bodyPr>
            <a:normAutofit/>
          </a:bodyPr>
          <a:lstStyle/>
          <a:p>
            <a:pPr algn="just"/>
            <a:r>
              <a:rPr lang="en-GB" dirty="0">
                <a:latin typeface="Times New Roman" panose="02020603050405020304" pitchFamily="18" charset="0"/>
                <a:cs typeface="Times New Roman" panose="02020603050405020304" pitchFamily="18" charset="0"/>
              </a:rPr>
              <a:t>The predominant vapor in the air is, not surprisingly, </a:t>
            </a:r>
            <a:r>
              <a:rPr lang="en-GB" dirty="0">
                <a:solidFill>
                  <a:srgbClr val="FF0000"/>
                </a:solidFill>
                <a:latin typeface="Times New Roman" panose="02020603050405020304" pitchFamily="18" charset="0"/>
                <a:cs typeface="Times New Roman" panose="02020603050405020304" pitchFamily="18" charset="0"/>
              </a:rPr>
              <a:t>water vapor</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In the atmosphere, </a:t>
            </a:r>
            <a:r>
              <a:rPr lang="en-GB" b="1" dirty="0">
                <a:latin typeface="Times New Roman" panose="02020603050405020304" pitchFamily="18" charset="0"/>
                <a:cs typeface="Times New Roman" panose="02020603050405020304" pitchFamily="18" charset="0"/>
              </a:rPr>
              <a:t>above</a:t>
            </a:r>
            <a:r>
              <a:rPr lang="en-GB" dirty="0">
                <a:latin typeface="Times New Roman" panose="02020603050405020304" pitchFamily="18" charset="0"/>
                <a:cs typeface="Times New Roman" panose="02020603050405020304" pitchFamily="18" charset="0"/>
              </a:rPr>
              <a:t> their temperature of </a:t>
            </a:r>
            <a:r>
              <a:rPr lang="en-GB" dirty="0">
                <a:solidFill>
                  <a:srgbClr val="00B050"/>
                </a:solidFill>
                <a:latin typeface="Times New Roman" panose="02020603050405020304" pitchFamily="18" charset="0"/>
                <a:cs typeface="Times New Roman" panose="02020603050405020304" pitchFamily="18" charset="0"/>
              </a:rPr>
              <a:t>condensation</a:t>
            </a:r>
            <a:r>
              <a:rPr lang="en-GB" dirty="0">
                <a:latin typeface="Times New Roman" panose="02020603050405020304" pitchFamily="18" charset="0"/>
                <a:cs typeface="Times New Roman" panose="02020603050405020304" pitchFamily="18" charset="0"/>
              </a:rPr>
              <a:t>, vapor molecules act just like permanent gas molecules in the air; </a:t>
            </a:r>
            <a:r>
              <a:rPr lang="en-GB" b="1" dirty="0">
                <a:latin typeface="Times New Roman" panose="02020603050405020304" pitchFamily="18" charset="0"/>
                <a:cs typeface="Times New Roman" panose="02020603050405020304" pitchFamily="18" charset="0"/>
              </a:rPr>
              <a:t>below</a:t>
            </a:r>
            <a:r>
              <a:rPr lang="en-GB" dirty="0">
                <a:latin typeface="Times New Roman" panose="02020603050405020304" pitchFamily="18" charset="0"/>
                <a:cs typeface="Times New Roman" panose="02020603050405020304" pitchFamily="18" charset="0"/>
              </a:rPr>
              <a:t> its condensation temperature, if the air is </a:t>
            </a:r>
            <a:r>
              <a:rPr lang="en-GB" dirty="0">
                <a:solidFill>
                  <a:srgbClr val="00B050"/>
                </a:solidFill>
                <a:latin typeface="Times New Roman" panose="02020603050405020304" pitchFamily="18" charset="0"/>
                <a:cs typeface="Times New Roman" panose="02020603050405020304" pitchFamily="18" charset="0"/>
              </a:rPr>
              <a:t>saturated</a:t>
            </a:r>
            <a:r>
              <a:rPr lang="en-GB" dirty="0">
                <a:latin typeface="Times New Roman" panose="02020603050405020304" pitchFamily="18" charset="0"/>
                <a:cs typeface="Times New Roman" panose="02020603050405020304" pitchFamily="18" charset="0"/>
              </a:rPr>
              <a:t>, water changes from vapor to liquid.</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This phenomenon gives rise to fog or mist in the air and condensed liquid water on cool surfaces exposed to air.</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Gaseous composition in Tables 1.1 is expressed as parts per million by volume - </a:t>
            </a:r>
            <a:r>
              <a:rPr lang="en-GB" dirty="0">
                <a:solidFill>
                  <a:srgbClr val="FF0000"/>
                </a:solidFill>
                <a:latin typeface="Times New Roman" panose="02020603050405020304" pitchFamily="18" charset="0"/>
                <a:cs typeface="Times New Roman" panose="02020603050405020304" pitchFamily="18" charset="0"/>
              </a:rPr>
              <a:t>ppm</a:t>
            </a:r>
            <a:r>
              <a:rPr lang="en-GB" dirty="0">
                <a:latin typeface="Times New Roman" panose="02020603050405020304" pitchFamily="18" charset="0"/>
                <a:cs typeface="Times New Roman" panose="02020603050405020304" pitchFamily="18" charset="0"/>
              </a:rPr>
              <a:t> (vol.) or </a:t>
            </a:r>
            <a:r>
              <a:rPr lang="en-GB" dirty="0" err="1">
                <a:solidFill>
                  <a:srgbClr val="FF0000"/>
                </a:solidFill>
                <a:latin typeface="Times New Roman" panose="02020603050405020304" pitchFamily="18" charset="0"/>
                <a:cs typeface="Times New Roman" panose="02020603050405020304" pitchFamily="18" charset="0"/>
              </a:rPr>
              <a:t>ppmV</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1011627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8909D-3CCE-42A8-9989-338B31D104D9}"/>
              </a:ext>
            </a:extLst>
          </p:cNvPr>
          <p:cNvSpPr>
            <a:spLocks noGrp="1"/>
          </p:cNvSpPr>
          <p:nvPr>
            <p:ph idx="1"/>
          </p:nvPr>
        </p:nvSpPr>
        <p:spPr>
          <a:xfrm>
            <a:off x="1484310" y="834501"/>
            <a:ext cx="10018713" cy="5601810"/>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To convert from units of </a:t>
            </a:r>
            <a:r>
              <a:rPr lang="en-GB" b="1" dirty="0">
                <a:solidFill>
                  <a:srgbClr val="0000FF"/>
                </a:solidFill>
                <a:latin typeface="Times New Roman" panose="02020603050405020304" pitchFamily="18" charset="0"/>
                <a:cs typeface="Times New Roman" panose="02020603050405020304" pitchFamily="18" charset="0"/>
              </a:rPr>
              <a:t>ppm (vol.) </a:t>
            </a:r>
            <a:r>
              <a:rPr lang="en-GB" dirty="0">
                <a:solidFill>
                  <a:srgbClr val="0000FF"/>
                </a:solidFill>
                <a:latin typeface="Times New Roman" panose="02020603050405020304" pitchFamily="18" charset="0"/>
                <a:cs typeface="Times New Roman" panose="02020603050405020304" pitchFamily="18" charset="0"/>
              </a:rPr>
              <a:t>to </a:t>
            </a:r>
            <a:r>
              <a:rPr lang="en-GB" b="1" dirty="0">
                <a:solidFill>
                  <a:srgbClr val="0000FF"/>
                </a:solidFill>
                <a:latin typeface="Times New Roman" panose="02020603050405020304" pitchFamily="18" charset="0"/>
                <a:cs typeface="Times New Roman" panose="02020603050405020304" pitchFamily="18" charset="0"/>
              </a:rPr>
              <a:t>µg m</a:t>
            </a:r>
            <a:r>
              <a:rPr lang="en-GB" b="1" baseline="30000" dirty="0">
                <a:solidFill>
                  <a:srgbClr val="0000FF"/>
                </a:solidFill>
                <a:latin typeface="Times New Roman" panose="02020603050405020304" pitchFamily="18" charset="0"/>
                <a:cs typeface="Times New Roman" panose="02020603050405020304" pitchFamily="18" charset="0"/>
              </a:rPr>
              <a:t>-3</a:t>
            </a:r>
            <a:r>
              <a:rPr lang="en-GB" b="1"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 it is assumed that the </a:t>
            </a:r>
            <a:r>
              <a:rPr lang="en-GB" b="1" dirty="0">
                <a:solidFill>
                  <a:srgbClr val="FF0000"/>
                </a:solidFill>
                <a:latin typeface="Times New Roman" panose="02020603050405020304" pitchFamily="18" charset="0"/>
                <a:cs typeface="Times New Roman" panose="02020603050405020304" pitchFamily="18" charset="0"/>
              </a:rPr>
              <a:t>ideal gas law</a:t>
            </a:r>
            <a:r>
              <a:rPr lang="en-GB" dirty="0">
                <a:latin typeface="Times New Roman" panose="02020603050405020304" pitchFamily="18" charset="0"/>
                <a:cs typeface="Times New Roman" panose="02020603050405020304" pitchFamily="18" charset="0"/>
              </a:rPr>
              <a:t> is accurate under ambient conditions. A generalized formula for the conversion at 25 °C and 760 mmHg is:</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MW equals molecular weight (g mol</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For convenience, conversion units for common pollutants are shown in Table 1.3 (next slide)</a:t>
            </a:r>
          </a:p>
          <a:p>
            <a:endParaRPr lang="en-GB" dirty="0"/>
          </a:p>
        </p:txBody>
      </p:sp>
      <p:pic>
        <p:nvPicPr>
          <p:cNvPr id="4" name="Picture 3">
            <a:extLst>
              <a:ext uri="{FF2B5EF4-FFF2-40B4-BE49-F238E27FC236}">
                <a16:creationId xmlns:a16="http://schemas.microsoft.com/office/drawing/2014/main" id="{ABF98B44-BE8D-4FAA-9989-16040070265D}"/>
              </a:ext>
            </a:extLst>
          </p:cNvPr>
          <p:cNvPicPr>
            <a:picLocks noChangeAspect="1"/>
          </p:cNvPicPr>
          <p:nvPr/>
        </p:nvPicPr>
        <p:blipFill>
          <a:blip r:embed="rId2"/>
          <a:stretch>
            <a:fillRect/>
          </a:stretch>
        </p:blipFill>
        <p:spPr>
          <a:xfrm>
            <a:off x="2833687" y="2030306"/>
            <a:ext cx="6524625" cy="2495550"/>
          </a:xfrm>
          <a:prstGeom prst="rect">
            <a:avLst/>
          </a:prstGeom>
        </p:spPr>
      </p:pic>
    </p:spTree>
    <p:extLst>
      <p:ext uri="{BB962C8B-B14F-4D97-AF65-F5344CB8AC3E}">
        <p14:creationId xmlns:p14="http://schemas.microsoft.com/office/powerpoint/2010/main" val="2479133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8DE21-13CD-4476-8092-3E8DEA6597D0}"/>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F8C75F2-C02B-4502-8076-764BCAEEA2C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DD7BC99-6905-452E-91DF-C37219527A41}"/>
              </a:ext>
            </a:extLst>
          </p:cNvPr>
          <p:cNvPicPr>
            <a:picLocks noChangeAspect="1"/>
          </p:cNvPicPr>
          <p:nvPr/>
        </p:nvPicPr>
        <p:blipFill>
          <a:blip r:embed="rId2"/>
          <a:stretch>
            <a:fillRect/>
          </a:stretch>
        </p:blipFill>
        <p:spPr>
          <a:xfrm>
            <a:off x="3300533" y="0"/>
            <a:ext cx="5590933" cy="6858000"/>
          </a:xfrm>
          <a:prstGeom prst="rect">
            <a:avLst/>
          </a:prstGeom>
        </p:spPr>
      </p:pic>
    </p:spTree>
    <p:extLst>
      <p:ext uri="{BB962C8B-B14F-4D97-AF65-F5344CB8AC3E}">
        <p14:creationId xmlns:p14="http://schemas.microsoft.com/office/powerpoint/2010/main" val="767217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16C20-A7B8-43FF-99D6-386BAA087B09}"/>
              </a:ext>
            </a:extLst>
          </p:cNvPr>
          <p:cNvSpPr>
            <a:spLocks noGrp="1"/>
          </p:cNvSpPr>
          <p:nvPr>
            <p:ph type="title"/>
          </p:nvPr>
        </p:nvSpPr>
        <p:spPr>
          <a:xfrm>
            <a:off x="1484309" y="504177"/>
            <a:ext cx="10018713" cy="1125245"/>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State of the Atmosphere – </a:t>
            </a:r>
            <a:br>
              <a:rPr lang="en-GB" dirty="0">
                <a:solidFill>
                  <a:srgbClr val="0000FF"/>
                </a:solidFill>
                <a:latin typeface="Times New Roman" panose="02020603050405020304" pitchFamily="18" charset="0"/>
                <a:cs typeface="Times New Roman" panose="02020603050405020304" pitchFamily="18" charset="0"/>
              </a:rPr>
            </a:br>
            <a:r>
              <a:rPr lang="en-GB" b="1" dirty="0">
                <a:solidFill>
                  <a:srgbClr val="0000FF"/>
                </a:solidFill>
                <a:latin typeface="Times New Roman" panose="02020603050405020304" pitchFamily="18" charset="0"/>
                <a:cs typeface="Times New Roman" panose="02020603050405020304" pitchFamily="18" charset="0"/>
              </a:rPr>
              <a:t>Atmospheric Chemical Concentrations</a:t>
            </a:r>
            <a:endParaRPr lang="en-GB"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93ADB795-DEF7-48A7-8864-EBDB7A6BD9C1}"/>
              </a:ext>
            </a:extLst>
          </p:cNvPr>
          <p:cNvSpPr>
            <a:spLocks noGrp="1"/>
          </p:cNvSpPr>
          <p:nvPr>
            <p:ph idx="1"/>
          </p:nvPr>
        </p:nvSpPr>
        <p:spPr>
          <a:xfrm>
            <a:off x="1484310" y="1908699"/>
            <a:ext cx="10018713" cy="3882501"/>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Molecular nitrogen (N</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molecular oxygen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water (H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O), argon (</a:t>
            </a:r>
            <a:r>
              <a:rPr lang="en-GB" dirty="0" err="1">
                <a:latin typeface="Times New Roman" panose="02020603050405020304" pitchFamily="18" charset="0"/>
                <a:cs typeface="Times New Roman" panose="02020603050405020304" pitchFamily="18" charset="0"/>
              </a:rPr>
              <a:t>Ar</a:t>
            </a:r>
            <a:r>
              <a:rPr lang="en-GB" dirty="0">
                <a:latin typeface="Times New Roman" panose="02020603050405020304" pitchFamily="18" charset="0"/>
                <a:cs typeface="Times New Roman" panose="02020603050405020304" pitchFamily="18" charset="0"/>
              </a:rPr>
              <a:t>), and carbon dioxide (CO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make up most of the atmosphere.</a:t>
            </a:r>
          </a:p>
          <a:p>
            <a:pPr algn="just"/>
            <a:r>
              <a:rPr lang="en-GB" dirty="0">
                <a:latin typeface="Times New Roman" panose="02020603050405020304" pitchFamily="18" charset="0"/>
                <a:cs typeface="Times New Roman" panose="02020603050405020304" pitchFamily="18" charset="0"/>
              </a:rPr>
              <a:t>Most other compounds and substances exist only in </a:t>
            </a:r>
            <a:r>
              <a:rPr lang="en-GB" b="1" dirty="0">
                <a:latin typeface="Times New Roman" panose="02020603050405020304" pitchFamily="18" charset="0"/>
                <a:cs typeface="Times New Roman" panose="02020603050405020304" pitchFamily="18" charset="0"/>
              </a:rPr>
              <a:t>trace</a:t>
            </a:r>
            <a:r>
              <a:rPr lang="en-GB" dirty="0">
                <a:latin typeface="Times New Roman" panose="02020603050405020304" pitchFamily="18" charset="0"/>
                <a:cs typeface="Times New Roman" panose="02020603050405020304" pitchFamily="18" charset="0"/>
              </a:rPr>
              <a:t> amounts.</a:t>
            </a:r>
          </a:p>
          <a:p>
            <a:pPr algn="just"/>
            <a:r>
              <a:rPr lang="en-GB" dirty="0">
                <a:solidFill>
                  <a:srgbClr val="FF0000"/>
                </a:solidFill>
                <a:latin typeface="Times New Roman" panose="02020603050405020304" pitchFamily="18" charset="0"/>
                <a:cs typeface="Times New Roman" panose="02020603050405020304" pitchFamily="18" charset="0"/>
              </a:rPr>
              <a:t>Hydrogen</a:t>
            </a:r>
            <a:r>
              <a:rPr lang="en-GB" dirty="0">
                <a:latin typeface="Times New Roman" panose="02020603050405020304" pitchFamily="18" charset="0"/>
                <a:cs typeface="Times New Roman" panose="02020603050405020304" pitchFamily="18" charset="0"/>
              </a:rPr>
              <a:t> is highly reactive, but exists only in trace amounts in the lower troposphere.</a:t>
            </a:r>
          </a:p>
          <a:p>
            <a:pPr algn="just"/>
            <a:r>
              <a:rPr lang="en-GB" dirty="0">
                <a:latin typeface="Times New Roman" panose="02020603050405020304" pitchFamily="18" charset="0"/>
                <a:cs typeface="Times New Roman" panose="02020603050405020304" pitchFamily="18" charset="0"/>
              </a:rPr>
              <a:t>It should be noted from a mass balance perspective that </a:t>
            </a:r>
            <a:r>
              <a:rPr lang="en-GB" b="1" dirty="0">
                <a:solidFill>
                  <a:srgbClr val="FF0000"/>
                </a:solidFill>
                <a:latin typeface="Times New Roman" panose="02020603050405020304" pitchFamily="18" charset="0"/>
                <a:cs typeface="Times New Roman" panose="02020603050405020304" pitchFamily="18" charset="0"/>
              </a:rPr>
              <a:t>nitrogen (N)</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oxygen (O)</a:t>
            </a:r>
            <a:r>
              <a:rPr lang="en-GB" dirty="0">
                <a:latin typeface="Times New Roman" panose="02020603050405020304" pitchFamily="18" charset="0"/>
                <a:cs typeface="Times New Roman" panose="02020603050405020304" pitchFamily="18" charset="0"/>
              </a:rPr>
              <a:t> exist in numerous chemical compounds in the atmosphere.</a:t>
            </a:r>
          </a:p>
          <a:p>
            <a:pPr algn="just"/>
            <a:r>
              <a:rPr lang="en-GB" dirty="0">
                <a:solidFill>
                  <a:srgbClr val="00B050"/>
                </a:solidFill>
                <a:latin typeface="Times New Roman" panose="02020603050405020304" pitchFamily="18" charset="0"/>
                <a:cs typeface="Times New Roman" panose="02020603050405020304" pitchFamily="18" charset="0"/>
              </a:rPr>
              <a:t>Photosynthesis</a:t>
            </a:r>
            <a:r>
              <a:rPr lang="en-GB" dirty="0">
                <a:latin typeface="Times New Roman" panose="02020603050405020304" pitchFamily="18" charset="0"/>
                <a:cs typeface="Times New Roman" panose="02020603050405020304" pitchFamily="18" charset="0"/>
              </a:rPr>
              <a:t> provides most of the </a:t>
            </a:r>
            <a:r>
              <a:rPr lang="en-GB" dirty="0">
                <a:solidFill>
                  <a:srgbClr val="FF0000"/>
                </a:solidFill>
                <a:latin typeface="Times New Roman" panose="02020603050405020304" pitchFamily="18" charset="0"/>
                <a:cs typeface="Times New Roman" panose="02020603050405020304" pitchFamily="18" charset="0"/>
              </a:rPr>
              <a:t>atmospheric 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predominant from terrestrial plants and aquatic microbes, especially phytoplankton (next slide)</a:t>
            </a:r>
          </a:p>
        </p:txBody>
      </p:sp>
    </p:spTree>
    <p:extLst>
      <p:ext uri="{BB962C8B-B14F-4D97-AF65-F5344CB8AC3E}">
        <p14:creationId xmlns:p14="http://schemas.microsoft.com/office/powerpoint/2010/main" val="2352611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EDA62-EFC6-44FF-AA34-C3EBFE7EBBAD}"/>
              </a:ext>
            </a:extLst>
          </p:cNvPr>
          <p:cNvSpPr>
            <a:spLocks noGrp="1"/>
          </p:cNvSpPr>
          <p:nvPr>
            <p:ph idx="1"/>
          </p:nvPr>
        </p:nvSpPr>
        <p:spPr>
          <a:xfrm>
            <a:off x="1564209" y="745723"/>
            <a:ext cx="10018713" cy="2070717"/>
          </a:xfrm>
        </p:spPr>
        <p:txBody>
          <a:bodyPr/>
          <a:lstStyle/>
          <a:p>
            <a:pPr marL="0" indent="0">
              <a:buNone/>
            </a:pPr>
            <a:r>
              <a:rPr lang="en-US" altLang="zh-TW" b="1" dirty="0">
                <a:latin typeface="Taffy" pitchFamily="2" charset="0"/>
                <a:ea typeface="DFKai-SB" panose="03000509000000000000" pitchFamily="65" charset="-120"/>
              </a:rPr>
              <a:t>Text and references for this course</a:t>
            </a:r>
          </a:p>
          <a:p>
            <a:r>
              <a:rPr lang="en-GB" sz="2000" b="0" i="1" dirty="0">
                <a:solidFill>
                  <a:srgbClr val="212121"/>
                </a:solidFill>
                <a:effectLst/>
                <a:latin typeface="Taffy" pitchFamily="2" charset="0"/>
                <a:ea typeface="DFKai-SB" panose="03000509000000000000" pitchFamily="65" charset="-120"/>
              </a:rPr>
              <a:t>Fundamentals of Air Pollution, </a:t>
            </a:r>
            <a:r>
              <a:rPr lang="en-GB" sz="2000" b="0" dirty="0">
                <a:solidFill>
                  <a:srgbClr val="212121"/>
                </a:solidFill>
                <a:effectLst/>
                <a:latin typeface="Taffy" pitchFamily="2" charset="0"/>
                <a:ea typeface="DFKai-SB" panose="03000509000000000000" pitchFamily="65" charset="-120"/>
              </a:rPr>
              <a:t>5th Edition.</a:t>
            </a:r>
            <a:r>
              <a:rPr lang="zh-TW" altLang="en-US" sz="2000" b="0" dirty="0">
                <a:solidFill>
                  <a:srgbClr val="212121"/>
                </a:solidFill>
                <a:effectLst/>
                <a:latin typeface="Taffy" pitchFamily="2" charset="0"/>
                <a:ea typeface="DFKai-SB" panose="03000509000000000000" pitchFamily="65" charset="-120"/>
              </a:rPr>
              <a:t> </a:t>
            </a:r>
            <a:r>
              <a:rPr lang="en-US" altLang="zh-TW" sz="2000" b="0" dirty="0">
                <a:solidFill>
                  <a:srgbClr val="212121"/>
                </a:solidFill>
                <a:effectLst/>
                <a:latin typeface="Taffy" pitchFamily="2" charset="0"/>
                <a:ea typeface="DFKai-SB" panose="03000509000000000000" pitchFamily="65" charset="-120"/>
              </a:rPr>
              <a:t>Daniel </a:t>
            </a:r>
            <a:r>
              <a:rPr lang="en-US" altLang="zh-TW" sz="2000" b="0">
                <a:solidFill>
                  <a:srgbClr val="212121"/>
                </a:solidFill>
                <a:effectLst/>
                <a:latin typeface="Taffy" pitchFamily="2" charset="0"/>
                <a:ea typeface="DFKai-SB" panose="03000509000000000000" pitchFamily="65" charset="-120"/>
              </a:rPr>
              <a:t>Vallero</a:t>
            </a:r>
            <a:endParaRPr lang="en-GB" sz="2000" b="0" dirty="0">
              <a:solidFill>
                <a:srgbClr val="212121"/>
              </a:solidFill>
              <a:effectLst/>
              <a:latin typeface="Taffy" pitchFamily="2" charset="0"/>
              <a:ea typeface="DFKai-SB" panose="03000509000000000000" pitchFamily="65" charset="-120"/>
            </a:endParaRPr>
          </a:p>
          <a:p>
            <a:r>
              <a:rPr lang="en-US" altLang="zh-TW" sz="2000" dirty="0">
                <a:latin typeface="Taffy" pitchFamily="2" charset="0"/>
                <a:ea typeface="DFKai-SB" panose="03000509000000000000" pitchFamily="65" charset="-120"/>
              </a:rPr>
              <a:t>Case studies.</a:t>
            </a:r>
          </a:p>
          <a:p>
            <a:r>
              <a:rPr lang="zh-TW" altLang="en-US" sz="2000" dirty="0">
                <a:latin typeface="Taffy" pitchFamily="2" charset="0"/>
                <a:ea typeface="DFKai-SB" panose="03000509000000000000" pitchFamily="65" charset="-120"/>
              </a:rPr>
              <a:t>空氣污染防治 </a:t>
            </a:r>
            <a:r>
              <a:rPr lang="en-GB" altLang="zh-TW" sz="2000" dirty="0">
                <a:latin typeface="Taffy" pitchFamily="2" charset="0"/>
                <a:ea typeface="DFKai-SB" panose="03000509000000000000" pitchFamily="65" charset="-120"/>
              </a:rPr>
              <a:t>–</a:t>
            </a:r>
            <a:r>
              <a:rPr lang="zh-TW" altLang="en-US" sz="2000" dirty="0">
                <a:latin typeface="Taffy" pitchFamily="2" charset="0"/>
                <a:ea typeface="DFKai-SB" panose="03000509000000000000" pitchFamily="65" charset="-120"/>
              </a:rPr>
              <a:t> 理論及設計</a:t>
            </a:r>
            <a:endParaRPr lang="en-US" altLang="zh-TW" sz="2000" dirty="0">
              <a:latin typeface="Taffy" pitchFamily="2" charset="0"/>
              <a:ea typeface="DFKai-SB" panose="03000509000000000000" pitchFamily="65" charset="-120"/>
            </a:endParaRPr>
          </a:p>
          <a:p>
            <a:endParaRPr lang="en-GB" dirty="0"/>
          </a:p>
        </p:txBody>
      </p:sp>
      <p:sp>
        <p:nvSpPr>
          <p:cNvPr id="4" name="Content Placeholder 2">
            <a:extLst>
              <a:ext uri="{FF2B5EF4-FFF2-40B4-BE49-F238E27FC236}">
                <a16:creationId xmlns:a16="http://schemas.microsoft.com/office/drawing/2014/main" id="{6AEE2C82-0628-4A59-951E-EB66184D5AE3}"/>
              </a:ext>
            </a:extLst>
          </p:cNvPr>
          <p:cNvSpPr txBox="1">
            <a:spLocks/>
          </p:cNvSpPr>
          <p:nvPr/>
        </p:nvSpPr>
        <p:spPr>
          <a:xfrm>
            <a:off x="1564208" y="2608925"/>
            <a:ext cx="10018713" cy="164015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Font typeface="Arial"/>
              <a:buNone/>
            </a:pPr>
            <a:r>
              <a:rPr lang="en-US" altLang="zh-TW" b="1" dirty="0"/>
              <a:t>Grading</a:t>
            </a:r>
          </a:p>
          <a:p>
            <a:pPr>
              <a:lnSpc>
                <a:spcPct val="90000"/>
              </a:lnSpc>
              <a:buSzTx/>
            </a:pPr>
            <a:r>
              <a:rPr kumimoji="1" lang="en-GB" altLang="en-US" sz="2000" dirty="0">
                <a:latin typeface="Times New Roman" panose="02020603050405020304" pitchFamily="18" charset="0"/>
                <a:cs typeface="Times New Roman" panose="02020603050405020304" pitchFamily="18" charset="0"/>
              </a:rPr>
              <a:t>Homework: 40%.</a:t>
            </a:r>
          </a:p>
          <a:p>
            <a:r>
              <a:rPr kumimoji="1" lang="en-GB" altLang="en-US" sz="2000" dirty="0">
                <a:latin typeface="Times New Roman" panose="02020603050405020304" pitchFamily="18" charset="0"/>
                <a:cs typeface="Times New Roman" panose="02020603050405020304" pitchFamily="18" charset="0"/>
              </a:rPr>
              <a:t>Midterm and final exams: 60%. </a:t>
            </a:r>
            <a:r>
              <a:rPr kumimoji="1" lang="en-GB" altLang="en-US" sz="2000" dirty="0"/>
              <a:t> </a:t>
            </a:r>
          </a:p>
        </p:txBody>
      </p:sp>
      <p:pic>
        <p:nvPicPr>
          <p:cNvPr id="6" name="Picture 5">
            <a:extLst>
              <a:ext uri="{FF2B5EF4-FFF2-40B4-BE49-F238E27FC236}">
                <a16:creationId xmlns:a16="http://schemas.microsoft.com/office/drawing/2014/main" id="{BD27C5FD-E2CA-48DF-9E5A-8CBAC8508B9F}"/>
              </a:ext>
            </a:extLst>
          </p:cNvPr>
          <p:cNvPicPr>
            <a:picLocks noChangeAspect="1"/>
          </p:cNvPicPr>
          <p:nvPr/>
        </p:nvPicPr>
        <p:blipFill>
          <a:blip r:embed="rId2"/>
          <a:stretch>
            <a:fillRect/>
          </a:stretch>
        </p:blipFill>
        <p:spPr>
          <a:xfrm>
            <a:off x="5817360" y="2816440"/>
            <a:ext cx="6058696" cy="3401027"/>
          </a:xfrm>
          <a:prstGeom prst="rect">
            <a:avLst/>
          </a:prstGeom>
        </p:spPr>
      </p:pic>
    </p:spTree>
    <p:extLst>
      <p:ext uri="{BB962C8B-B14F-4D97-AF65-F5344CB8AC3E}">
        <p14:creationId xmlns:p14="http://schemas.microsoft.com/office/powerpoint/2010/main" val="30707638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42587-1E71-4E3E-829F-7C90EA097C92}"/>
              </a:ext>
            </a:extLst>
          </p:cNvPr>
          <p:cNvPicPr>
            <a:picLocks noGrp="1" noChangeAspect="1"/>
          </p:cNvPicPr>
          <p:nvPr>
            <p:ph idx="1"/>
          </p:nvPr>
        </p:nvPicPr>
        <p:blipFill>
          <a:blip r:embed="rId2"/>
          <a:stretch>
            <a:fillRect/>
          </a:stretch>
        </p:blipFill>
        <p:spPr>
          <a:xfrm>
            <a:off x="2336792" y="546683"/>
            <a:ext cx="8875705" cy="5764633"/>
          </a:xfrm>
        </p:spPr>
      </p:pic>
    </p:spTree>
    <p:extLst>
      <p:ext uri="{BB962C8B-B14F-4D97-AF65-F5344CB8AC3E}">
        <p14:creationId xmlns:p14="http://schemas.microsoft.com/office/powerpoint/2010/main" val="35604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B8DF5EB-46EC-4697-A845-06B4BDD1BA73}"/>
              </a:ext>
            </a:extLst>
          </p:cNvPr>
          <p:cNvSpPr>
            <a:spLocks noGrp="1"/>
          </p:cNvSpPr>
          <p:nvPr>
            <p:ph idx="1"/>
          </p:nvPr>
        </p:nvSpPr>
        <p:spPr>
          <a:xfrm>
            <a:off x="1484310" y="1692073"/>
            <a:ext cx="10018713" cy="4983933"/>
          </a:xfrm>
        </p:spPr>
        <p:txBody>
          <a:bodyPr>
            <a:normAutofit fontScale="92500" lnSpcReduction="20000"/>
          </a:bodyPr>
          <a:lstStyle/>
          <a:p>
            <a:pPr algn="just"/>
            <a:r>
              <a:rPr lang="en-GB" dirty="0">
                <a:latin typeface="Times New Roman" panose="02020603050405020304" pitchFamily="18" charset="0"/>
                <a:cs typeface="Times New Roman" panose="02020603050405020304" pitchFamily="18" charset="0"/>
              </a:rPr>
              <a:t>Using light energy from incoming solar radiation, photosynthesis converts </a:t>
            </a:r>
            <a:r>
              <a:rPr lang="en-GB" dirty="0">
                <a:solidFill>
                  <a:srgbClr val="00B050"/>
                </a:solidFill>
                <a:latin typeface="Times New Roman" panose="02020603050405020304" pitchFamily="18" charset="0"/>
                <a:cs typeface="Times New Roman" panose="02020603050405020304" pitchFamily="18" charset="0"/>
              </a:rPr>
              <a:t>vapor phase CO</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solidFill>
                  <a:srgbClr val="00B050"/>
                </a:solidFill>
                <a:latin typeface="Times New Roman" panose="02020603050405020304" pitchFamily="18" charset="0"/>
                <a:cs typeface="Times New Roman" panose="02020603050405020304" pitchFamily="18" charset="0"/>
              </a:rPr>
              <a:t> and water</a:t>
            </a:r>
            <a:r>
              <a:rPr lang="en-GB" dirty="0">
                <a:latin typeface="Times New Roman" panose="02020603050405020304" pitchFamily="18" charset="0"/>
                <a:cs typeface="Times New Roman" panose="02020603050405020304" pitchFamily="18" charset="0"/>
              </a:rPr>
              <a:t> into </a:t>
            </a:r>
            <a:r>
              <a:rPr lang="en-GB" dirty="0">
                <a:solidFill>
                  <a:srgbClr val="00B050"/>
                </a:solidFill>
                <a:latin typeface="Times New Roman" panose="02020603050405020304" pitchFamily="18" charset="0"/>
                <a:cs typeface="Times New Roman" panose="02020603050405020304" pitchFamily="18" charset="0"/>
              </a:rPr>
              <a:t>solid phase carbohydrates and O</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Although there are numerous intermediate steps, the reaction is summarized as:</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In the upper altitudes, water vapor and N</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O undergo </a:t>
            </a:r>
            <a:r>
              <a:rPr lang="en-GB" b="1" dirty="0">
                <a:latin typeface="Times New Roman" panose="02020603050405020304" pitchFamily="18" charset="0"/>
                <a:cs typeface="Times New Roman" panose="02020603050405020304" pitchFamily="18" charset="0"/>
              </a:rPr>
              <a:t>photodissociation</a:t>
            </a:r>
            <a:r>
              <a:rPr lang="en-GB" dirty="0">
                <a:latin typeface="Times New Roman" panose="02020603050405020304" pitchFamily="18" charset="0"/>
                <a:cs typeface="Times New Roman" panose="02020603050405020304" pitchFamily="18" charset="0"/>
              </a:rPr>
              <a:t> via UV solar radiation, additional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is formed providing between 1 and 2 percent of atmospheric oxygen.</a:t>
            </a:r>
          </a:p>
          <a:p>
            <a:pPr algn="just"/>
            <a:r>
              <a:rPr lang="en-GB" dirty="0">
                <a:solidFill>
                  <a:srgbClr val="FF0000"/>
                </a:solidFill>
                <a:latin typeface="Times New Roman" panose="02020603050405020304" pitchFamily="18" charset="0"/>
                <a:cs typeface="Times New Roman" panose="02020603050405020304" pitchFamily="18" charset="0"/>
              </a:rPr>
              <a:t>Carbon (C)</a:t>
            </a:r>
            <a:r>
              <a:rPr lang="en-GB" dirty="0">
                <a:latin typeface="Times New Roman" panose="02020603050405020304" pitchFamily="18" charset="0"/>
                <a:cs typeface="Times New Roman" panose="02020603050405020304" pitchFamily="18" charset="0"/>
              </a:rPr>
              <a:t> is the distinguishing element for </a:t>
            </a:r>
            <a:r>
              <a:rPr lang="en-GB" b="1" dirty="0">
                <a:solidFill>
                  <a:srgbClr val="00B050"/>
                </a:solidFill>
                <a:latin typeface="Times New Roman" panose="02020603050405020304" pitchFamily="18" charset="0"/>
                <a:cs typeface="Times New Roman" panose="02020603050405020304" pitchFamily="18" charset="0"/>
              </a:rPr>
              <a:t>organic compounds</a:t>
            </a:r>
            <a:r>
              <a:rPr lang="en-GB" dirty="0">
                <a:latin typeface="Times New Roman" panose="02020603050405020304" pitchFamily="18" charset="0"/>
                <a:cs typeface="Times New Roman" panose="02020603050405020304" pitchFamily="18" charset="0"/>
              </a:rPr>
              <a:t>, i.e. those with </a:t>
            </a:r>
            <a:r>
              <a:rPr lang="en-GB" b="1" dirty="0">
                <a:solidFill>
                  <a:srgbClr val="0000FF"/>
                </a:solidFill>
                <a:latin typeface="Times New Roman" panose="02020603050405020304" pitchFamily="18" charset="0"/>
                <a:cs typeface="Times New Roman" panose="02020603050405020304" pitchFamily="18" charset="0"/>
              </a:rPr>
              <a:t>C-C</a:t>
            </a:r>
            <a:r>
              <a:rPr lang="en-GB" dirty="0">
                <a:latin typeface="Times New Roman" panose="02020603050405020304" pitchFamily="18" charset="0"/>
                <a:cs typeface="Times New Roman" panose="02020603050405020304" pitchFamily="18" charset="0"/>
              </a:rPr>
              <a:t> and/or </a:t>
            </a:r>
            <a:r>
              <a:rPr lang="en-GB" b="1" dirty="0">
                <a:solidFill>
                  <a:srgbClr val="0000FF"/>
                </a:solidFill>
                <a:latin typeface="Times New Roman" panose="02020603050405020304" pitchFamily="18" charset="0"/>
                <a:cs typeface="Times New Roman" panose="02020603050405020304" pitchFamily="18" charset="0"/>
              </a:rPr>
              <a:t>H-C</a:t>
            </a:r>
            <a:r>
              <a:rPr lang="en-GB" dirty="0">
                <a:latin typeface="Times New Roman" panose="02020603050405020304" pitchFamily="18" charset="0"/>
                <a:cs typeface="Times New Roman" panose="02020603050405020304" pitchFamily="18" charset="0"/>
              </a:rPr>
              <a:t> bonds, but it is also part of many </a:t>
            </a:r>
            <a:r>
              <a:rPr lang="en-GB" b="1" dirty="0">
                <a:solidFill>
                  <a:srgbClr val="00B050"/>
                </a:solidFill>
                <a:latin typeface="Times New Roman" panose="02020603050405020304" pitchFamily="18" charset="0"/>
                <a:cs typeface="Times New Roman" panose="02020603050405020304" pitchFamily="18" charset="0"/>
              </a:rPr>
              <a:t>inorganic compounds</a:t>
            </a:r>
            <a:r>
              <a:rPr lang="en-GB" dirty="0">
                <a:latin typeface="Times New Roman" panose="02020603050405020304" pitchFamily="18" charset="0"/>
                <a:cs typeface="Times New Roman" panose="02020603050405020304" pitchFamily="18" charset="0"/>
              </a:rPr>
              <a:t>, including </a:t>
            </a:r>
            <a:r>
              <a:rPr lang="en-GB" b="1" dirty="0">
                <a:latin typeface="Times New Roman" panose="02020603050405020304" pitchFamily="18" charset="0"/>
                <a:cs typeface="Times New Roman" panose="02020603050405020304" pitchFamily="18" charset="0"/>
              </a:rPr>
              <a:t>CO</a:t>
            </a:r>
            <a:r>
              <a:rPr lang="en-GB" b="1"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carbon monoxide (CO).</a:t>
            </a:r>
          </a:p>
          <a:p>
            <a:pPr algn="just"/>
            <a:r>
              <a:rPr lang="en-GB" dirty="0">
                <a:latin typeface="Times New Roman" panose="02020603050405020304" pitchFamily="18" charset="0"/>
                <a:cs typeface="Times New Roman" panose="02020603050405020304" pitchFamily="18" charset="0"/>
              </a:rPr>
              <a:t>Carbon is a major constituent of many air pollutants, including CO, PM in various forms, as well as many of the most toxic air pollutants, e.g. </a:t>
            </a:r>
            <a:r>
              <a:rPr lang="en-GB" b="1" dirty="0">
                <a:solidFill>
                  <a:schemeClr val="accent3">
                    <a:lumMod val="75000"/>
                  </a:schemeClr>
                </a:solidFill>
                <a:latin typeface="Times New Roman" panose="02020603050405020304" pitchFamily="18" charset="0"/>
                <a:cs typeface="Times New Roman" panose="02020603050405020304" pitchFamily="18" charset="0"/>
              </a:rPr>
              <a:t>dioxins</a:t>
            </a:r>
            <a:r>
              <a:rPr lang="en-GB" dirty="0">
                <a:solidFill>
                  <a:schemeClr val="accent3">
                    <a:lumMod val="75000"/>
                  </a:schemeClr>
                </a:solidFill>
                <a:latin typeface="Times New Roman" panose="02020603050405020304" pitchFamily="18" charset="0"/>
                <a:cs typeface="Times New Roman" panose="02020603050405020304" pitchFamily="18" charset="0"/>
              </a:rPr>
              <a:t>, </a:t>
            </a:r>
            <a:r>
              <a:rPr lang="en-GB" b="1" dirty="0">
                <a:solidFill>
                  <a:schemeClr val="accent3">
                    <a:lumMod val="75000"/>
                  </a:schemeClr>
                </a:solidFill>
                <a:latin typeface="Times New Roman" panose="02020603050405020304" pitchFamily="18" charset="0"/>
                <a:cs typeface="Times New Roman" panose="02020603050405020304" pitchFamily="18" charset="0"/>
              </a:rPr>
              <a:t>polychlorinated biphenyls (PCBs), </a:t>
            </a:r>
            <a:r>
              <a:rPr lang="en-GB" dirty="0">
                <a:solidFill>
                  <a:schemeClr val="accent3">
                    <a:lumMod val="75000"/>
                  </a:schemeClr>
                </a:solidFill>
                <a:latin typeface="Times New Roman" panose="02020603050405020304" pitchFamily="18" charset="0"/>
                <a:cs typeface="Times New Roman" panose="02020603050405020304" pitchFamily="18" charset="0"/>
              </a:rPr>
              <a:t>and many </a:t>
            </a:r>
            <a:r>
              <a:rPr lang="en-GB" b="1" dirty="0">
                <a:solidFill>
                  <a:schemeClr val="accent3">
                    <a:lumMod val="75000"/>
                  </a:schemeClr>
                </a:solidFill>
                <a:latin typeface="Times New Roman" panose="02020603050405020304" pitchFamily="18" charset="0"/>
                <a:cs typeface="Times New Roman" panose="02020603050405020304" pitchFamily="18" charset="0"/>
              </a:rPr>
              <a:t>pesticides</a:t>
            </a:r>
            <a:r>
              <a:rPr lang="en-GB" dirty="0">
                <a:latin typeface="Times New Roman" panose="02020603050405020304" pitchFamily="18" charset="0"/>
                <a:cs typeface="Times New Roman" panose="02020603050405020304" pitchFamily="18" charset="0"/>
              </a:rPr>
              <a:t>.</a:t>
            </a:r>
          </a:p>
          <a:p>
            <a:pPr marL="0" indent="0">
              <a:buNone/>
            </a:pPr>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F6F51CFE-1C8E-4A9F-97C2-C79D28918BAC}"/>
              </a:ext>
            </a:extLst>
          </p:cNvPr>
          <p:cNvPicPr>
            <a:picLocks noChangeAspect="1"/>
          </p:cNvPicPr>
          <p:nvPr/>
        </p:nvPicPr>
        <p:blipFill>
          <a:blip r:embed="rId2"/>
          <a:stretch>
            <a:fillRect/>
          </a:stretch>
        </p:blipFill>
        <p:spPr>
          <a:xfrm>
            <a:off x="3355178" y="2073813"/>
            <a:ext cx="6276975" cy="561975"/>
          </a:xfrm>
          <a:prstGeom prst="rect">
            <a:avLst/>
          </a:prstGeom>
        </p:spPr>
      </p:pic>
    </p:spTree>
    <p:extLst>
      <p:ext uri="{BB962C8B-B14F-4D97-AF65-F5344CB8AC3E}">
        <p14:creationId xmlns:p14="http://schemas.microsoft.com/office/powerpoint/2010/main" val="179065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B33DD4-9F81-4E15-9505-D51710AA2E19}"/>
              </a:ext>
            </a:extLst>
          </p:cNvPr>
          <p:cNvSpPr>
            <a:spLocks noGrp="1"/>
          </p:cNvSpPr>
          <p:nvPr>
            <p:ph idx="1"/>
          </p:nvPr>
        </p:nvSpPr>
        <p:spPr>
          <a:xfrm>
            <a:off x="1001487" y="752474"/>
            <a:ext cx="5845627" cy="5876925"/>
          </a:xfrm>
        </p:spPr>
        <p:txBody>
          <a:bodyPr>
            <a:normAutofit/>
          </a:bodyPr>
          <a:lstStyle/>
          <a:p>
            <a:pPr algn="just">
              <a:lnSpc>
                <a:spcPct val="90000"/>
              </a:lnSpc>
            </a:pPr>
            <a:r>
              <a:rPr lang="en-GB" dirty="0">
                <a:latin typeface="Times New Roman" panose="02020603050405020304" pitchFamily="18" charset="0"/>
                <a:cs typeface="Times New Roman" panose="02020603050405020304" pitchFamily="18" charset="0"/>
              </a:rPr>
              <a:t>Recent interest are </a:t>
            </a:r>
            <a:r>
              <a:rPr lang="en-GB" b="1" dirty="0">
                <a:solidFill>
                  <a:srgbClr val="FF0000"/>
                </a:solidFill>
                <a:latin typeface="Times New Roman" panose="02020603050405020304" pitchFamily="18" charset="0"/>
                <a:cs typeface="Times New Roman" panose="02020603050405020304" pitchFamily="18" charset="0"/>
              </a:rPr>
              <a:t>greenhouse gases</a:t>
            </a:r>
            <a:r>
              <a:rPr lang="en-GB" dirty="0">
                <a:latin typeface="Times New Roman" panose="02020603050405020304" pitchFamily="18" charset="0"/>
                <a:cs typeface="Times New Roman" panose="02020603050405020304" pitchFamily="18" charset="0"/>
              </a:rPr>
              <a:t>, of which, most are carbon compounds, e.g. </a:t>
            </a:r>
            <a:r>
              <a:rPr lang="en-GB" dirty="0">
                <a:solidFill>
                  <a:srgbClr val="00B050"/>
                </a:solidFill>
                <a:latin typeface="Times New Roman" panose="02020603050405020304" pitchFamily="18" charset="0"/>
                <a:cs typeface="Times New Roman" panose="02020603050405020304" pitchFamily="18" charset="0"/>
              </a:rPr>
              <a:t>CO</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r>
              <a:rPr lang="en-GB" dirty="0">
                <a:solidFill>
                  <a:srgbClr val="00B050"/>
                </a:solidFill>
                <a:latin typeface="Times New Roman" panose="02020603050405020304" pitchFamily="18" charset="0"/>
                <a:cs typeface="Times New Roman" panose="02020603050405020304" pitchFamily="18" charset="0"/>
              </a:rPr>
              <a:t>CH</a:t>
            </a:r>
            <a:r>
              <a:rPr lang="en-GB" baseline="-25000" dirty="0">
                <a:solidFill>
                  <a:srgbClr val="00B050"/>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and chlorofluorocarbons (</a:t>
            </a:r>
            <a:r>
              <a:rPr lang="en-GB" dirty="0">
                <a:solidFill>
                  <a:srgbClr val="00B050"/>
                </a:solidFill>
                <a:latin typeface="Times New Roman" panose="02020603050405020304" pitchFamily="18" charset="0"/>
                <a:cs typeface="Times New Roman" panose="02020603050405020304" pitchFamily="18" charset="0"/>
              </a:rPr>
              <a:t>HCHs</a:t>
            </a:r>
            <a:r>
              <a:rPr lang="en-GB" dirty="0">
                <a:latin typeface="Times New Roman" panose="02020603050405020304" pitchFamily="18" charset="0"/>
                <a:cs typeface="Times New Roman" panose="02020603050405020304" pitchFamily="18" charset="0"/>
              </a:rPr>
              <a:t>). Thus, C, O, N, and H are the principal elements involved in air pollution.</a:t>
            </a:r>
          </a:p>
          <a:p>
            <a:pPr algn="just">
              <a:lnSpc>
                <a:spcPct val="90000"/>
              </a:lnSpc>
            </a:pPr>
            <a:endParaRPr lang="en-GB" dirty="0">
              <a:latin typeface="Times New Roman" panose="02020603050405020304" pitchFamily="18" charset="0"/>
              <a:cs typeface="Times New Roman" panose="02020603050405020304" pitchFamily="18" charset="0"/>
            </a:endParaRPr>
          </a:p>
          <a:p>
            <a:pPr algn="just">
              <a:lnSpc>
                <a:spcPct val="90000"/>
              </a:lnSpc>
            </a:pPr>
            <a:r>
              <a:rPr lang="en-GB" dirty="0">
                <a:latin typeface="Times New Roman" panose="02020603050405020304" pitchFamily="18" charset="0"/>
                <a:cs typeface="Times New Roman" panose="02020603050405020304" pitchFamily="18" charset="0"/>
              </a:rPr>
              <a:t>Several of the abundant compounds in the atmosphere are greenhouse gases, most notably </a:t>
            </a:r>
            <a:r>
              <a:rPr lang="en-GB" b="1" dirty="0">
                <a:latin typeface="Times New Roman" panose="02020603050405020304" pitchFamily="18" charset="0"/>
                <a:cs typeface="Times New Roman" panose="02020603050405020304" pitchFamily="18" charset="0"/>
              </a:rPr>
              <a:t>CO</a:t>
            </a:r>
            <a:r>
              <a:rPr lang="en-GB" b="1"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CH</a:t>
            </a:r>
            <a:r>
              <a:rPr lang="en-GB" b="1"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N</a:t>
            </a:r>
            <a:r>
              <a:rPr lang="en-GB" b="1" baseline="-25000" dirty="0">
                <a:latin typeface="Times New Roman" panose="02020603050405020304" pitchFamily="18" charset="0"/>
                <a:cs typeface="Times New Roman" panose="02020603050405020304" pitchFamily="18" charset="0"/>
              </a:rPr>
              <a:t>2</a:t>
            </a:r>
            <a:r>
              <a:rPr lang="en-GB" b="1" dirty="0">
                <a:latin typeface="Times New Roman" panose="02020603050405020304" pitchFamily="18" charset="0"/>
                <a:cs typeface="Times New Roman" panose="02020603050405020304" pitchFamily="18" charset="0"/>
              </a:rPr>
              <a:t>O</a:t>
            </a:r>
            <a:r>
              <a:rPr lang="en-GB" dirty="0">
                <a:latin typeface="Times New Roman" panose="02020603050405020304" pitchFamily="18" charset="0"/>
                <a:cs typeface="Times New Roman" panose="02020603050405020304" pitchFamily="18" charset="0"/>
              </a:rPr>
              <a:t>. </a:t>
            </a:r>
          </a:p>
          <a:p>
            <a:pPr algn="just">
              <a:lnSpc>
                <a:spcPct val="90000"/>
              </a:lnSpc>
            </a:pPr>
            <a:endParaRPr lang="en-GB" dirty="0">
              <a:latin typeface="Times New Roman" panose="02020603050405020304" pitchFamily="18" charset="0"/>
              <a:cs typeface="Times New Roman" panose="02020603050405020304" pitchFamily="18" charset="0"/>
            </a:endParaRPr>
          </a:p>
          <a:p>
            <a:pPr algn="just">
              <a:lnSpc>
                <a:spcPct val="90000"/>
              </a:lnSpc>
            </a:pPr>
            <a:r>
              <a:rPr lang="en-GB" dirty="0">
                <a:latin typeface="Times New Roman" panose="02020603050405020304" pitchFamily="18" charset="0"/>
                <a:cs typeface="Times New Roman" panose="02020603050405020304" pitchFamily="18" charset="0"/>
              </a:rPr>
              <a:t>As the </a:t>
            </a:r>
            <a:r>
              <a:rPr lang="en-GB" b="1" dirty="0">
                <a:latin typeface="Times New Roman" panose="02020603050405020304" pitchFamily="18" charset="0"/>
                <a:cs typeface="Times New Roman" panose="02020603050405020304" pitchFamily="18" charset="0"/>
              </a:rPr>
              <a:t>most</a:t>
            </a:r>
            <a:r>
              <a:rPr lang="en-GB" dirty="0">
                <a:latin typeface="Times New Roman" panose="02020603050405020304" pitchFamily="18" charset="0"/>
                <a:cs typeface="Times New Roman" panose="02020603050405020304" pitchFamily="18" charset="0"/>
              </a:rPr>
              <a:t> abundant greenhouse gas, </a:t>
            </a:r>
            <a:r>
              <a:rPr lang="en-GB" dirty="0">
                <a:solidFill>
                  <a:srgbClr val="FF0000"/>
                </a:solidFill>
                <a:latin typeface="Times New Roman" panose="02020603050405020304" pitchFamily="18" charset="0"/>
                <a:cs typeface="Times New Roman" panose="02020603050405020304" pitchFamily="18" charset="0"/>
              </a:rPr>
              <a:t>CO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has been the focus of much recent interest in both scientific communities and the public at large. The amount has steadily </a:t>
            </a:r>
            <a:r>
              <a:rPr lang="en-GB" b="1" dirty="0">
                <a:latin typeface="Times New Roman" panose="02020603050405020304" pitchFamily="18" charset="0"/>
                <a:cs typeface="Times New Roman" panose="02020603050405020304" pitchFamily="18" charset="0"/>
              </a:rPr>
              <a:t>increased</a:t>
            </a:r>
            <a:r>
              <a:rPr lang="en-GB" dirty="0">
                <a:latin typeface="Times New Roman" panose="02020603050405020304" pitchFamily="18" charset="0"/>
                <a:cs typeface="Times New Roman" panose="02020603050405020304" pitchFamily="18" charset="0"/>
              </a:rPr>
              <a:t> in recent decades.</a:t>
            </a:r>
          </a:p>
        </p:txBody>
      </p:sp>
      <p:pic>
        <p:nvPicPr>
          <p:cNvPr id="5" name="Picture 4">
            <a:extLst>
              <a:ext uri="{FF2B5EF4-FFF2-40B4-BE49-F238E27FC236}">
                <a16:creationId xmlns:a16="http://schemas.microsoft.com/office/drawing/2014/main" id="{B9E115C7-104E-470D-AA2D-4C7DC0152269}"/>
              </a:ext>
            </a:extLst>
          </p:cNvPr>
          <p:cNvPicPr>
            <a:picLocks noChangeAspect="1"/>
          </p:cNvPicPr>
          <p:nvPr/>
        </p:nvPicPr>
        <p:blipFill>
          <a:blip r:embed="rId3"/>
          <a:stretch>
            <a:fillRect/>
          </a:stretch>
        </p:blipFill>
        <p:spPr>
          <a:xfrm>
            <a:off x="6847114" y="1340658"/>
            <a:ext cx="5109093" cy="417668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423163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46F02D-0691-4076-A41B-CCC44484443F}"/>
              </a:ext>
            </a:extLst>
          </p:cNvPr>
          <p:cNvSpPr>
            <a:spLocks noGrp="1"/>
          </p:cNvSpPr>
          <p:nvPr>
            <p:ph idx="1"/>
          </p:nvPr>
        </p:nvSpPr>
        <p:spPr>
          <a:xfrm>
            <a:off x="1484310" y="932155"/>
            <a:ext cx="10018713" cy="4859045"/>
          </a:xfrm>
        </p:spPr>
        <p:txBody>
          <a:bodyPr>
            <a:normAutofit lnSpcReduction="10000"/>
          </a:bodyPr>
          <a:lstStyle/>
          <a:p>
            <a:pPr algn="just"/>
            <a:r>
              <a:rPr lang="en-GB" b="1" dirty="0">
                <a:solidFill>
                  <a:srgbClr val="00B050"/>
                </a:solidFill>
                <a:latin typeface="Times New Roman" panose="02020603050405020304" pitchFamily="18" charset="0"/>
                <a:cs typeface="Times New Roman" panose="02020603050405020304" pitchFamily="18" charset="0"/>
              </a:rPr>
              <a:t>Methane (CH</a:t>
            </a:r>
            <a:r>
              <a:rPr lang="en-GB" b="1" baseline="-25000" dirty="0">
                <a:solidFill>
                  <a:srgbClr val="00B050"/>
                </a:solidFill>
                <a:latin typeface="Times New Roman" panose="02020603050405020304" pitchFamily="18" charset="0"/>
                <a:cs typeface="Times New Roman" panose="02020603050405020304" pitchFamily="18" charset="0"/>
              </a:rPr>
              <a:t>4</a:t>
            </a:r>
            <a:r>
              <a:rPr lang="en-GB" b="1" dirty="0">
                <a:solidFill>
                  <a:srgbClr val="00B05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 most abundant organic molecule in the atmosphere, also increased in concentration dramatically after the industrial revolution, but is no longer increasing.</a:t>
            </a:r>
          </a:p>
          <a:p>
            <a:pPr algn="just"/>
            <a:r>
              <a:rPr lang="en-GB" dirty="0">
                <a:latin typeface="Times New Roman" panose="02020603050405020304" pitchFamily="18" charset="0"/>
                <a:cs typeface="Times New Roman" panose="02020603050405020304" pitchFamily="18" charset="0"/>
              </a:rPr>
              <a:t>It is produced from </a:t>
            </a:r>
            <a:r>
              <a:rPr lang="en-GB" b="1" dirty="0">
                <a:latin typeface="Times New Roman" panose="02020603050405020304" pitchFamily="18" charset="0"/>
                <a:cs typeface="Times New Roman" panose="02020603050405020304" pitchFamily="18" charset="0"/>
              </a:rPr>
              <a:t>anaerobic</a:t>
            </a:r>
            <a:r>
              <a:rPr lang="en-GB" dirty="0">
                <a:latin typeface="Times New Roman" panose="02020603050405020304" pitchFamily="18" charset="0"/>
                <a:cs typeface="Times New Roman" panose="02020603050405020304" pitchFamily="18" charset="0"/>
              </a:rPr>
              <a:t> processes. These include agriculture, e.g. </a:t>
            </a:r>
            <a:r>
              <a:rPr lang="en-GB" dirty="0">
                <a:solidFill>
                  <a:srgbClr val="0000FF"/>
                </a:solidFill>
                <a:latin typeface="Times New Roman" panose="02020603050405020304" pitchFamily="18" charset="0"/>
                <a:cs typeface="Times New Roman" panose="02020603050405020304" pitchFamily="18" charset="0"/>
              </a:rPr>
              <a:t>livestock and rice paddies; landfills; fossil fuel extraction and gas distribution</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biomass burning</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These anthropogenic sources produce about the same amounts of CH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as natural sources, which include reduced, anoxic portions of wetlands and portions of ecosystems undergoing organic decomposition.</a:t>
            </a:r>
          </a:p>
          <a:p>
            <a:pPr algn="just"/>
            <a:r>
              <a:rPr lang="en-GB" dirty="0">
                <a:latin typeface="Times New Roman" panose="02020603050405020304" pitchFamily="18" charset="0"/>
                <a:cs typeface="Times New Roman" panose="02020603050405020304" pitchFamily="18" charset="0"/>
              </a:rPr>
              <a:t>CH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is a much more </a:t>
            </a:r>
            <a:r>
              <a:rPr lang="en-GB" dirty="0">
                <a:solidFill>
                  <a:srgbClr val="FF0000"/>
                </a:solidFill>
                <a:latin typeface="Times New Roman" panose="02020603050405020304" pitchFamily="18" charset="0"/>
                <a:cs typeface="Times New Roman" panose="02020603050405020304" pitchFamily="18" charset="0"/>
              </a:rPr>
              <a:t>potent</a:t>
            </a:r>
            <a:r>
              <a:rPr lang="en-GB" dirty="0">
                <a:latin typeface="Times New Roman" panose="02020603050405020304" pitchFamily="18" charset="0"/>
                <a:cs typeface="Times New Roman" panose="02020603050405020304" pitchFamily="18" charset="0"/>
              </a:rPr>
              <a:t> greenhouse gas than CO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absorbing 22 times energy per unit mass. However, at about nine years, its atmospheric residence could be far less than that of CO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which is estimated to range between 5 and 100 years (Table 1.4 on next slide).</a:t>
            </a:r>
          </a:p>
        </p:txBody>
      </p:sp>
    </p:spTree>
    <p:extLst>
      <p:ext uri="{BB962C8B-B14F-4D97-AF65-F5344CB8AC3E}">
        <p14:creationId xmlns:p14="http://schemas.microsoft.com/office/powerpoint/2010/main" val="2214588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29262F-8992-483B-8CD3-F9C371EB76CA}"/>
              </a:ext>
            </a:extLst>
          </p:cNvPr>
          <p:cNvSpPr>
            <a:spLocks noGrp="1"/>
          </p:cNvSpPr>
          <p:nvPr>
            <p:ph idx="1"/>
          </p:nvPr>
        </p:nvSpPr>
        <p:spPr>
          <a:xfrm>
            <a:off x="2198532" y="612057"/>
            <a:ext cx="9669003" cy="3753466"/>
          </a:xfrm>
        </p:spPr>
        <p:txBody>
          <a:bodyPr>
            <a:normAutofit/>
          </a:bodyPr>
          <a:lstStyle/>
          <a:p>
            <a:pPr algn="just"/>
            <a:r>
              <a:rPr lang="en-GB" dirty="0">
                <a:latin typeface="Times New Roman" panose="02020603050405020304" pitchFamily="18" charset="0"/>
                <a:cs typeface="Times New Roman" panose="02020603050405020304" pitchFamily="18" charset="0"/>
              </a:rPr>
              <a:t>More than 90% of the degradation of methane is by </a:t>
            </a:r>
            <a:r>
              <a:rPr lang="en-GB" b="1" dirty="0">
                <a:latin typeface="Times New Roman" panose="02020603050405020304" pitchFamily="18" charset="0"/>
                <a:cs typeface="Times New Roman" panose="02020603050405020304" pitchFamily="18" charset="0"/>
              </a:rPr>
              <a:t>oxidation</a:t>
            </a:r>
            <a:r>
              <a:rPr lang="en-GB" dirty="0">
                <a:latin typeface="Times New Roman" panose="02020603050405020304" pitchFamily="18" charset="0"/>
                <a:cs typeface="Times New Roman" panose="02020603050405020304" pitchFamily="18" charset="0"/>
              </a:rPr>
              <a:t>, mainly by reactions with the </a:t>
            </a:r>
            <a:r>
              <a:rPr lang="en-GB" b="1" dirty="0">
                <a:solidFill>
                  <a:srgbClr val="FF0000"/>
                </a:solidFill>
                <a:latin typeface="Times New Roman" panose="02020603050405020304" pitchFamily="18" charset="0"/>
                <a:cs typeface="Times New Roman" panose="02020603050405020304" pitchFamily="18" charset="0"/>
              </a:rPr>
              <a:t>hydroxyl radical</a:t>
            </a:r>
            <a:r>
              <a:rPr lang="en-GB" dirty="0">
                <a:latin typeface="Times New Roman" panose="02020603050405020304" pitchFamily="18" charset="0"/>
                <a:cs typeface="Times New Roman" panose="02020603050405020304" pitchFamily="18" charset="0"/>
              </a:rPr>
              <a:t> in the stratosphere which accounts for more than 90% of methane loss. The equilibria and fate of CO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CH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and other carbon compounds are discussed in detail in the following chapters.</a:t>
            </a:r>
          </a:p>
          <a:p>
            <a:pPr algn="just"/>
            <a:r>
              <a:rPr lang="en-GB" dirty="0">
                <a:latin typeface="Times New Roman" panose="02020603050405020304" pitchFamily="18" charset="0"/>
                <a:cs typeface="Times New Roman" panose="02020603050405020304" pitchFamily="18" charset="0"/>
              </a:rPr>
              <a:t>Essential compounds include micronutrients needed by plant life and other organisms in the ecosystems. However, </a:t>
            </a:r>
            <a:r>
              <a:rPr lang="en-GB" dirty="0">
                <a:solidFill>
                  <a:schemeClr val="accent3">
                    <a:lumMod val="75000"/>
                  </a:schemeClr>
                </a:solidFill>
                <a:latin typeface="Times New Roman" panose="02020603050405020304" pitchFamily="18" charset="0"/>
                <a:cs typeface="Times New Roman" panose="02020603050405020304" pitchFamily="18" charset="0"/>
              </a:rPr>
              <a:t>even essential substances can become pollutants in the wrong concentrations</a:t>
            </a:r>
            <a:r>
              <a:rPr lang="en-GB" dirty="0">
                <a:latin typeface="Times New Roman" panose="02020603050405020304" pitchFamily="18" charset="0"/>
                <a:cs typeface="Times New Roman" panose="02020603050405020304" pitchFamily="18" charset="0"/>
              </a:rPr>
              <a:t>. Thus, expression of chemical concentration is crucial to understanding atmospheric science generally and the fundamentals of air pollution specifically.</a:t>
            </a:r>
          </a:p>
        </p:txBody>
      </p:sp>
      <p:pic>
        <p:nvPicPr>
          <p:cNvPr id="5" name="Picture 4">
            <a:extLst>
              <a:ext uri="{FF2B5EF4-FFF2-40B4-BE49-F238E27FC236}">
                <a16:creationId xmlns:a16="http://schemas.microsoft.com/office/drawing/2014/main" id="{9681C6FC-00AA-40DB-B300-5766CFDCA97A}"/>
              </a:ext>
            </a:extLst>
          </p:cNvPr>
          <p:cNvPicPr>
            <a:picLocks noChangeAspect="1"/>
          </p:cNvPicPr>
          <p:nvPr/>
        </p:nvPicPr>
        <p:blipFill>
          <a:blip r:embed="rId3"/>
          <a:stretch>
            <a:fillRect/>
          </a:stretch>
        </p:blipFill>
        <p:spPr>
          <a:xfrm>
            <a:off x="2198532" y="4553084"/>
            <a:ext cx="9603812" cy="230491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416197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157242-6FE0-4778-9544-B8896F86086F}"/>
              </a:ext>
            </a:extLst>
          </p:cNvPr>
          <p:cNvSpPr>
            <a:spLocks noGrp="1"/>
          </p:cNvSpPr>
          <p:nvPr>
            <p:ph idx="1"/>
          </p:nvPr>
        </p:nvSpPr>
        <p:spPr>
          <a:xfrm>
            <a:off x="1484310" y="532660"/>
            <a:ext cx="10018713" cy="5802826"/>
          </a:xfrm>
        </p:spPr>
        <p:txBody>
          <a:bodyPr/>
          <a:lstStyle/>
          <a:p>
            <a:pPr marL="0" indent="0" algn="just">
              <a:buNone/>
            </a:pPr>
            <a:r>
              <a:rPr lang="en-GB" b="1" dirty="0">
                <a:latin typeface="Times New Roman" panose="02020603050405020304" pitchFamily="18" charset="0"/>
                <a:cs typeface="Times New Roman" panose="02020603050405020304" pitchFamily="18" charset="0"/>
              </a:rPr>
              <a:t>Chemical Concentration</a:t>
            </a:r>
          </a:p>
          <a:p>
            <a:pPr algn="just"/>
            <a:r>
              <a:rPr lang="en-GB" dirty="0">
                <a:latin typeface="Times New Roman" panose="02020603050405020304" pitchFamily="18" charset="0"/>
                <a:cs typeface="Times New Roman" panose="02020603050405020304" pitchFamily="18" charset="0"/>
              </a:rPr>
              <a:t>Atmospheric concentrations can be expressed as combinations of mass and volume, usually </a:t>
            </a:r>
            <a:r>
              <a:rPr lang="en-GB" b="1" dirty="0">
                <a:solidFill>
                  <a:srgbClr val="00B050"/>
                </a:solidFill>
                <a:latin typeface="Times New Roman" panose="02020603050405020304" pitchFamily="18" charset="0"/>
                <a:cs typeface="Times New Roman" panose="02020603050405020304" pitchFamily="18" charset="0"/>
              </a:rPr>
              <a:t>volume per volume</a:t>
            </a:r>
            <a:r>
              <a:rPr lang="en-GB" dirty="0">
                <a:latin typeface="Times New Roman" panose="02020603050405020304" pitchFamily="18" charset="0"/>
                <a:cs typeface="Times New Roman" panose="02020603050405020304" pitchFamily="18" charset="0"/>
              </a:rPr>
              <a:t> or </a:t>
            </a:r>
            <a:r>
              <a:rPr lang="en-GB" b="1" dirty="0">
                <a:solidFill>
                  <a:srgbClr val="00B050"/>
                </a:solidFill>
                <a:latin typeface="Times New Roman" panose="02020603050405020304" pitchFamily="18" charset="0"/>
                <a:cs typeface="Times New Roman" panose="02020603050405020304" pitchFamily="18" charset="0"/>
              </a:rPr>
              <a:t>mass per volume</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a:t>
            </a:r>
            <a:r>
              <a:rPr lang="en-GB" b="1" dirty="0">
                <a:solidFill>
                  <a:schemeClr val="accent3">
                    <a:lumMod val="75000"/>
                  </a:schemeClr>
                </a:solidFill>
                <a:latin typeface="Times New Roman" panose="02020603050405020304" pitchFamily="18" charset="0"/>
                <a:cs typeface="Times New Roman" panose="02020603050405020304" pitchFamily="18" charset="0"/>
              </a:rPr>
              <a:t>higher</a:t>
            </a:r>
            <a:r>
              <a:rPr lang="en-GB" dirty="0">
                <a:solidFill>
                  <a:schemeClr val="accent3">
                    <a:lumMod val="75000"/>
                  </a:schemeClr>
                </a:solidFill>
                <a:latin typeface="Times New Roman" panose="02020603050405020304" pitchFamily="18" charset="0"/>
                <a:cs typeface="Times New Roman" panose="02020603050405020304" pitchFamily="18" charset="0"/>
              </a:rPr>
              <a:t> the vapor pressure of a substance</a:t>
            </a:r>
            <a:r>
              <a:rPr lang="en-GB" dirty="0">
                <a:latin typeface="Times New Roman" panose="02020603050405020304" pitchFamily="18" charset="0"/>
                <a:cs typeface="Times New Roman" panose="02020603050405020304" pitchFamily="18" charset="0"/>
              </a:rPr>
              <a:t>, </a:t>
            </a:r>
            <a:r>
              <a:rPr lang="en-GB" dirty="0">
                <a:solidFill>
                  <a:schemeClr val="accent3">
                    <a:lumMod val="75000"/>
                  </a:schemeClr>
                </a:solidFill>
                <a:latin typeface="Times New Roman" panose="02020603050405020304" pitchFamily="18" charset="0"/>
                <a:cs typeface="Times New Roman" panose="02020603050405020304" pitchFamily="18" charset="0"/>
              </a:rPr>
              <a:t>the more of the molecules of that substance finds its way to the atmosphere</a:t>
            </a:r>
            <a:r>
              <a:rPr lang="en-GB" dirty="0">
                <a:latin typeface="Times New Roman" panose="02020603050405020304" pitchFamily="18" charset="0"/>
                <a:cs typeface="Times New Roman" panose="02020603050405020304" pitchFamily="18" charset="0"/>
              </a:rPr>
              <a:t>. This exchange among solid, liquid, and gas phases, including vaporization, is discussed in detail in the following chapters.</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Atmospheric concentrations can be both </a:t>
            </a:r>
            <a:r>
              <a:rPr lang="en-GB" b="1" dirty="0">
                <a:latin typeface="Times New Roman" panose="02020603050405020304" pitchFamily="18" charset="0"/>
                <a:cs typeface="Times New Roman" panose="02020603050405020304" pitchFamily="18" charset="0"/>
              </a:rPr>
              <a:t>spatial and temporal variability</a:t>
            </a:r>
            <a:r>
              <a:rPr lang="en-GB" dirty="0">
                <a:latin typeface="Times New Roman" panose="02020603050405020304" pitchFamily="18" charset="0"/>
                <a:cs typeface="Times New Roman" panose="02020603050405020304" pitchFamily="18" charset="0"/>
              </a:rPr>
              <a:t>, such as the differences in ambient concentrations in various urban areas and seasonal differences in the same urban area.</a:t>
            </a:r>
          </a:p>
          <a:p>
            <a:endParaRPr lang="en-GB" b="1" dirty="0"/>
          </a:p>
        </p:txBody>
      </p:sp>
    </p:spTree>
    <p:extLst>
      <p:ext uri="{BB962C8B-B14F-4D97-AF65-F5344CB8AC3E}">
        <p14:creationId xmlns:p14="http://schemas.microsoft.com/office/powerpoint/2010/main" val="1160164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7D42-A9FD-45C9-81A7-D28B56F28DF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AFC50473-2C3D-4412-87BD-371B8661589E}"/>
              </a:ext>
            </a:extLst>
          </p:cNvPr>
          <p:cNvSpPr>
            <a:spLocks noGrp="1"/>
          </p:cNvSpPr>
          <p:nvPr>
            <p:ph idx="1"/>
          </p:nvPr>
        </p:nvSpPr>
        <p:spPr>
          <a:xfrm>
            <a:off x="907980" y="5014275"/>
            <a:ext cx="5234827" cy="717740"/>
          </a:xfrm>
        </p:spPr>
        <p:txBody>
          <a:bodyPr>
            <a:normAutofit fontScale="70000" lnSpcReduction="20000"/>
          </a:bodyPr>
          <a:lstStyle/>
          <a:p>
            <a:pPr marL="0" indent="0" algn="just">
              <a:buNone/>
            </a:pPr>
            <a:r>
              <a:rPr lang="en-GB" b="1" dirty="0">
                <a:latin typeface="Times New Roman" panose="02020603050405020304" pitchFamily="18" charset="0"/>
                <a:cs typeface="Times New Roman" panose="02020603050405020304" pitchFamily="18" charset="0"/>
              </a:rPr>
              <a:t>FIGURE 1.6 </a:t>
            </a:r>
            <a:r>
              <a:rPr lang="en-GB" dirty="0">
                <a:latin typeface="Times New Roman" panose="02020603050405020304" pitchFamily="18" charset="0"/>
                <a:cs typeface="Times New Roman" panose="02020603050405020304" pitchFamily="18" charset="0"/>
              </a:rPr>
              <a:t>Measured concentrations of formaldehyde in several urban areas during four seasons of the year 2005.</a:t>
            </a:r>
          </a:p>
        </p:txBody>
      </p:sp>
      <p:pic>
        <p:nvPicPr>
          <p:cNvPr id="5" name="Picture 4">
            <a:extLst>
              <a:ext uri="{FF2B5EF4-FFF2-40B4-BE49-F238E27FC236}">
                <a16:creationId xmlns:a16="http://schemas.microsoft.com/office/drawing/2014/main" id="{A0FC2AB4-9041-4992-8879-F952E273E428}"/>
              </a:ext>
            </a:extLst>
          </p:cNvPr>
          <p:cNvPicPr>
            <a:picLocks noChangeAspect="1"/>
          </p:cNvPicPr>
          <p:nvPr/>
        </p:nvPicPr>
        <p:blipFill>
          <a:blip r:embed="rId2"/>
          <a:stretch>
            <a:fillRect/>
          </a:stretch>
        </p:blipFill>
        <p:spPr>
          <a:xfrm>
            <a:off x="6493667" y="1217281"/>
            <a:ext cx="5652606" cy="4423438"/>
          </a:xfrm>
          <a:prstGeom prst="rect">
            <a:avLst/>
          </a:prstGeom>
        </p:spPr>
      </p:pic>
      <p:pic>
        <p:nvPicPr>
          <p:cNvPr id="7" name="Picture 6">
            <a:extLst>
              <a:ext uri="{FF2B5EF4-FFF2-40B4-BE49-F238E27FC236}">
                <a16:creationId xmlns:a16="http://schemas.microsoft.com/office/drawing/2014/main" id="{C5FA58BD-3A6D-411A-B39E-8C64AED8087F}"/>
              </a:ext>
            </a:extLst>
          </p:cNvPr>
          <p:cNvPicPr>
            <a:picLocks noChangeAspect="1"/>
          </p:cNvPicPr>
          <p:nvPr/>
        </p:nvPicPr>
        <p:blipFill>
          <a:blip r:embed="rId3"/>
          <a:stretch>
            <a:fillRect/>
          </a:stretch>
        </p:blipFill>
        <p:spPr>
          <a:xfrm>
            <a:off x="775421" y="1102311"/>
            <a:ext cx="5560843" cy="3762652"/>
          </a:xfrm>
          <a:prstGeom prst="rect">
            <a:avLst/>
          </a:prstGeom>
        </p:spPr>
      </p:pic>
    </p:spTree>
    <p:extLst>
      <p:ext uri="{BB962C8B-B14F-4D97-AF65-F5344CB8AC3E}">
        <p14:creationId xmlns:p14="http://schemas.microsoft.com/office/powerpoint/2010/main" val="21174688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A3EF4-16EF-40C8-84C0-F0D6CEAE77A1}"/>
              </a:ext>
            </a:extLst>
          </p:cNvPr>
          <p:cNvSpPr>
            <a:spLocks noGrp="1"/>
          </p:cNvSpPr>
          <p:nvPr>
            <p:ph idx="1"/>
          </p:nvPr>
        </p:nvSpPr>
        <p:spPr>
          <a:xfrm>
            <a:off x="1484310" y="825623"/>
            <a:ext cx="10018713" cy="4965577"/>
          </a:xfrm>
        </p:spPr>
        <p:txBody>
          <a:bodyPr>
            <a:normAutofit/>
          </a:bodyPr>
          <a:lstStyle/>
          <a:p>
            <a:pPr algn="just"/>
            <a:r>
              <a:rPr lang="en-GB" dirty="0">
                <a:latin typeface="Times New Roman" panose="02020603050405020304" pitchFamily="18" charset="0"/>
                <a:cs typeface="Times New Roman" panose="02020603050405020304" pitchFamily="18" charset="0"/>
              </a:rPr>
              <a:t>Although the total amount of substances under the category “organic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is somewhat </a:t>
            </a:r>
            <a:r>
              <a:rPr lang="en-GB" dirty="0">
                <a:solidFill>
                  <a:srgbClr val="00B050"/>
                </a:solidFill>
                <a:latin typeface="Times New Roman" panose="02020603050405020304" pitchFamily="18" charset="0"/>
                <a:cs typeface="Times New Roman" panose="02020603050405020304" pitchFamily="18" charset="0"/>
              </a:rPr>
              <a:t>constant</a:t>
            </a:r>
            <a:r>
              <a:rPr lang="en-GB" dirty="0">
                <a:latin typeface="Times New Roman" panose="02020603050405020304" pitchFamily="18" charset="0"/>
                <a:cs typeface="Times New Roman" panose="02020603050405020304" pitchFamily="18" charset="0"/>
              </a:rPr>
              <a:t> on a </a:t>
            </a:r>
            <a:r>
              <a:rPr lang="en-GB" b="1" dirty="0">
                <a:latin typeface="Times New Roman" panose="02020603050405020304" pitchFamily="18" charset="0"/>
                <a:cs typeface="Times New Roman" panose="02020603050405020304" pitchFamily="18" charset="0"/>
              </a:rPr>
              <a:t>global</a:t>
            </a:r>
            <a:r>
              <a:rPr lang="en-GB" dirty="0">
                <a:latin typeface="Times New Roman" panose="02020603050405020304" pitchFamily="18" charset="0"/>
                <a:cs typeface="Times New Roman" panose="02020603050405020304" pitchFamily="18" charset="0"/>
              </a:rPr>
              <a:t> atmospheric scale, it is </a:t>
            </a:r>
            <a:r>
              <a:rPr lang="en-GB" dirty="0">
                <a:solidFill>
                  <a:srgbClr val="FF0000"/>
                </a:solidFill>
                <a:latin typeface="Times New Roman" panose="02020603050405020304" pitchFamily="18" charset="0"/>
                <a:cs typeface="Times New Roman" panose="02020603050405020304" pitchFamily="18" charset="0"/>
              </a:rPr>
              <a:t>highly variable</a:t>
            </a:r>
            <a:r>
              <a:rPr lang="en-GB" dirty="0">
                <a:latin typeface="Times New Roman" panose="02020603050405020304" pitchFamily="18" charset="0"/>
                <a:cs typeface="Times New Roman" panose="02020603050405020304" pitchFamily="18" charset="0"/>
              </a:rPr>
              <a:t> in the ambient air (e.g. much higher concentrations near a wood processing facility) and even </a:t>
            </a:r>
            <a:r>
              <a:rPr lang="en-GB" dirty="0">
                <a:solidFill>
                  <a:schemeClr val="accent3">
                    <a:lumMod val="75000"/>
                  </a:schemeClr>
                </a:solidFill>
                <a:latin typeface="Times New Roman" panose="02020603050405020304" pitchFamily="18" charset="0"/>
                <a:cs typeface="Times New Roman" panose="02020603050405020304" pitchFamily="18" charset="0"/>
              </a:rPr>
              <a:t>more variable between ambient and indoor air</a:t>
            </a:r>
            <a:r>
              <a:rPr lang="en-GB" dirty="0">
                <a:latin typeface="Times New Roman" panose="02020603050405020304" pitchFamily="18" charset="0"/>
                <a:cs typeface="Times New Roman" panose="02020603050405020304" pitchFamily="18" charset="0"/>
              </a:rPr>
              <a:t>, as indicated in Table 1.5. </a:t>
            </a:r>
          </a:p>
          <a:p>
            <a:pPr algn="just"/>
            <a:r>
              <a:rPr lang="en-GB" dirty="0">
                <a:latin typeface="Times New Roman" panose="02020603050405020304" pitchFamily="18" charset="0"/>
                <a:cs typeface="Times New Roman" panose="02020603050405020304" pitchFamily="18" charset="0"/>
              </a:rPr>
              <a:t>The variability in chemical concentrations can be even greater among various types of </a:t>
            </a:r>
            <a:r>
              <a:rPr lang="en-GB" b="1" dirty="0">
                <a:latin typeface="Times New Roman" panose="02020603050405020304" pitchFamily="18" charset="0"/>
                <a:cs typeface="Times New Roman" panose="02020603050405020304" pitchFamily="18" charset="0"/>
              </a:rPr>
              <a:t>indoor</a:t>
            </a:r>
            <a:r>
              <a:rPr lang="en-GB" dirty="0">
                <a:latin typeface="Times New Roman" panose="02020603050405020304" pitchFamily="18" charset="0"/>
                <a:cs typeface="Times New Roman" panose="02020603050405020304" pitchFamily="18" charset="0"/>
              </a:rPr>
              <a:t> environments.</a:t>
            </a:r>
          </a:p>
          <a:p>
            <a:pPr algn="just"/>
            <a:r>
              <a:rPr lang="en-GB" dirty="0">
                <a:latin typeface="Times New Roman" panose="02020603050405020304" pitchFamily="18" charset="0"/>
                <a:cs typeface="Times New Roman" panose="02020603050405020304" pitchFamily="18" charset="0"/>
              </a:rPr>
              <a:t>The concentration of an air pollutant that is expected and permitted will vary according to the protection needed in ambient air and various personal and workplace microenvironments</a:t>
            </a:r>
          </a:p>
        </p:txBody>
      </p:sp>
    </p:spTree>
    <p:extLst>
      <p:ext uri="{BB962C8B-B14F-4D97-AF65-F5344CB8AC3E}">
        <p14:creationId xmlns:p14="http://schemas.microsoft.com/office/powerpoint/2010/main" val="18791832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75A0E-159F-4BB3-A5E9-208953FA591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4507CD5-CCF8-4EBE-9086-F628C67A727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60E53BE-4E88-4D42-993E-AD3EC718C697}"/>
              </a:ext>
            </a:extLst>
          </p:cNvPr>
          <p:cNvPicPr>
            <a:picLocks noChangeAspect="1"/>
          </p:cNvPicPr>
          <p:nvPr/>
        </p:nvPicPr>
        <p:blipFill>
          <a:blip r:embed="rId2"/>
          <a:stretch>
            <a:fillRect/>
          </a:stretch>
        </p:blipFill>
        <p:spPr>
          <a:xfrm>
            <a:off x="247599" y="0"/>
            <a:ext cx="5696001" cy="6858000"/>
          </a:xfrm>
          <a:prstGeom prst="rect">
            <a:avLst/>
          </a:prstGeom>
        </p:spPr>
      </p:pic>
      <p:pic>
        <p:nvPicPr>
          <p:cNvPr id="7" name="Picture 6">
            <a:extLst>
              <a:ext uri="{FF2B5EF4-FFF2-40B4-BE49-F238E27FC236}">
                <a16:creationId xmlns:a16="http://schemas.microsoft.com/office/drawing/2014/main" id="{C1B00E05-0092-49AF-81BA-0FA52DE47092}"/>
              </a:ext>
            </a:extLst>
          </p:cNvPr>
          <p:cNvPicPr>
            <a:picLocks noChangeAspect="1"/>
          </p:cNvPicPr>
          <p:nvPr/>
        </p:nvPicPr>
        <p:blipFill>
          <a:blip r:embed="rId3"/>
          <a:stretch>
            <a:fillRect/>
          </a:stretch>
        </p:blipFill>
        <p:spPr>
          <a:xfrm>
            <a:off x="6096000" y="428625"/>
            <a:ext cx="6021905" cy="6000750"/>
          </a:xfrm>
          <a:prstGeom prst="rect">
            <a:avLst/>
          </a:prstGeom>
        </p:spPr>
      </p:pic>
    </p:spTree>
    <p:extLst>
      <p:ext uri="{BB962C8B-B14F-4D97-AF65-F5344CB8AC3E}">
        <p14:creationId xmlns:p14="http://schemas.microsoft.com/office/powerpoint/2010/main" val="1348497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75033-027A-4076-B6B6-63E6D9B7637E}"/>
              </a:ext>
            </a:extLst>
          </p:cNvPr>
          <p:cNvSpPr>
            <a:spLocks noGrp="1"/>
          </p:cNvSpPr>
          <p:nvPr>
            <p:ph idx="1"/>
          </p:nvPr>
        </p:nvSpPr>
        <p:spPr>
          <a:xfrm>
            <a:off x="1484310" y="2148396"/>
            <a:ext cx="10018713" cy="4339490"/>
          </a:xfrm>
        </p:spPr>
        <p:txBody>
          <a:bodyPr>
            <a:normAutofit lnSpcReduction="10000"/>
          </a:bodyPr>
          <a:lstStyle/>
          <a:p>
            <a:pPr algn="just"/>
            <a:r>
              <a:rPr lang="en-GB" b="1" dirty="0">
                <a:latin typeface="Times New Roman" panose="02020603050405020304" pitchFamily="18" charset="0"/>
                <a:cs typeface="Times New Roman" panose="02020603050405020304" pitchFamily="18" charset="0"/>
              </a:rPr>
              <a:t>Air</a:t>
            </a:r>
            <a:r>
              <a:rPr lang="en-GB" dirty="0">
                <a:latin typeface="Times New Roman" panose="02020603050405020304" pitchFamily="18" charset="0"/>
                <a:cs typeface="Times New Roman" panose="02020603050405020304" pitchFamily="18" charset="0"/>
              </a:rPr>
              <a:t> is the most prominent fluid when considering air pollutants, but it is not the only fluid involved in air pollution.</a:t>
            </a:r>
          </a:p>
          <a:p>
            <a:pPr algn="just"/>
            <a:endParaRPr lang="en-GB" dirty="0">
              <a:latin typeface="Times New Roman" panose="02020603050405020304" pitchFamily="18" charset="0"/>
              <a:cs typeface="Times New Roman" panose="02020603050405020304" pitchFamily="18" charset="0"/>
            </a:endParaRPr>
          </a:p>
          <a:p>
            <a:pPr algn="just"/>
            <a:r>
              <a:rPr lang="en-GB" b="1" dirty="0">
                <a:latin typeface="Times New Roman" panose="02020603050405020304" pitchFamily="18" charset="0"/>
                <a:cs typeface="Times New Roman" panose="02020603050405020304" pitchFamily="18" charset="0"/>
              </a:rPr>
              <a:t>Water</a:t>
            </a:r>
            <a:r>
              <a:rPr lang="en-GB" dirty="0">
                <a:latin typeface="Times New Roman" panose="02020603050405020304" pitchFamily="18" charset="0"/>
                <a:cs typeface="Times New Roman" panose="02020603050405020304" pitchFamily="18" charset="0"/>
              </a:rPr>
              <a:t> is arguably equally important for numerous reasons, including as a component of the atmosphere and as the transport and transformation medium of bodily fluids during intake, adsorption, metabolism, distribution, and excretion of air pollutants and their </a:t>
            </a:r>
            <a:r>
              <a:rPr lang="en-GB" dirty="0" err="1">
                <a:latin typeface="Times New Roman" panose="02020603050405020304" pitchFamily="18" charset="0"/>
                <a:cs typeface="Times New Roman" panose="02020603050405020304" pitchFamily="18" charset="0"/>
              </a:rPr>
              <a:t>byproducts</a:t>
            </a:r>
            <a:r>
              <a:rPr lang="en-GB" dirty="0">
                <a:latin typeface="Times New Roman" panose="02020603050405020304" pitchFamily="18" charset="0"/>
                <a:cs typeface="Times New Roman" panose="02020603050405020304" pitchFamily="18" charset="0"/>
              </a:rPr>
              <a:t> within an organism.</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Indeed, the pollutants themselves are often fluids under environmental conditions, e.g. </a:t>
            </a:r>
            <a:r>
              <a:rPr lang="en-GB" dirty="0">
                <a:solidFill>
                  <a:srgbClr val="00B050"/>
                </a:solidFill>
                <a:latin typeface="Times New Roman" panose="02020603050405020304" pitchFamily="18" charset="0"/>
                <a:cs typeface="Times New Roman" panose="02020603050405020304" pitchFamily="18" charset="0"/>
              </a:rPr>
              <a:t>alcohols</a:t>
            </a:r>
            <a:r>
              <a:rPr lang="en-GB" dirty="0">
                <a:latin typeface="Times New Roman" panose="02020603050405020304" pitchFamily="18" charset="0"/>
                <a:cs typeface="Times New Roman" panose="02020603050405020304" pitchFamily="18" charset="0"/>
              </a:rPr>
              <a:t>, </a:t>
            </a:r>
            <a:r>
              <a:rPr lang="en-GB" dirty="0">
                <a:solidFill>
                  <a:srgbClr val="00B050"/>
                </a:solidFill>
                <a:latin typeface="Times New Roman" panose="02020603050405020304" pitchFamily="18" charset="0"/>
                <a:cs typeface="Times New Roman" panose="02020603050405020304" pitchFamily="18" charset="0"/>
              </a:rPr>
              <a:t>solvents</a:t>
            </a:r>
            <a:r>
              <a:rPr lang="en-GB" dirty="0">
                <a:latin typeface="Times New Roman" panose="02020603050405020304" pitchFamily="18" charset="0"/>
                <a:cs typeface="Times New Roman" panose="02020603050405020304" pitchFamily="18" charset="0"/>
              </a:rPr>
              <a:t>, and </a:t>
            </a:r>
            <a:r>
              <a:rPr lang="en-GB" dirty="0">
                <a:solidFill>
                  <a:srgbClr val="00B050"/>
                </a:solidFill>
                <a:latin typeface="Times New Roman" panose="02020603050405020304" pitchFamily="18" charset="0"/>
                <a:cs typeface="Times New Roman" panose="02020603050405020304" pitchFamily="18" charset="0"/>
              </a:rPr>
              <a:t>oils</a:t>
            </a:r>
            <a:r>
              <a:rPr lang="en-GB" dirty="0">
                <a:latin typeface="Times New Roman" panose="02020603050405020304" pitchFamily="18" charset="0"/>
                <a:cs typeface="Times New Roman" panose="02020603050405020304" pitchFamily="18" charset="0"/>
              </a:rPr>
              <a:t>.</a:t>
            </a:r>
          </a:p>
          <a:p>
            <a:endParaRPr lang="en-GB" dirty="0"/>
          </a:p>
        </p:txBody>
      </p:sp>
      <p:sp>
        <p:nvSpPr>
          <p:cNvPr id="5" name="Title 1">
            <a:extLst>
              <a:ext uri="{FF2B5EF4-FFF2-40B4-BE49-F238E27FC236}">
                <a16:creationId xmlns:a16="http://schemas.microsoft.com/office/drawing/2014/main" id="{73E4AD96-7D41-4FC8-BBB8-7AEE9F9ECEF2}"/>
              </a:ext>
            </a:extLst>
          </p:cNvPr>
          <p:cNvSpPr>
            <a:spLocks noGrp="1"/>
          </p:cNvSpPr>
          <p:nvPr>
            <p:ph type="title"/>
          </p:nvPr>
        </p:nvSpPr>
        <p:spPr>
          <a:xfrm>
            <a:off x="1484309" y="504177"/>
            <a:ext cx="10018713" cy="1125245"/>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State of the Atmosphere – </a:t>
            </a:r>
            <a:br>
              <a:rPr lang="en-GB" dirty="0">
                <a:solidFill>
                  <a:srgbClr val="0000FF"/>
                </a:solidFill>
                <a:latin typeface="Times New Roman" panose="02020603050405020304" pitchFamily="18" charset="0"/>
                <a:cs typeface="Times New Roman" panose="02020603050405020304" pitchFamily="18" charset="0"/>
              </a:rPr>
            </a:br>
            <a:r>
              <a:rPr lang="en-GB" b="1" dirty="0">
                <a:solidFill>
                  <a:srgbClr val="0000FF"/>
                </a:solidFill>
                <a:latin typeface="Times New Roman" panose="02020603050405020304" pitchFamily="18" charset="0"/>
                <a:cs typeface="Times New Roman" panose="02020603050405020304" pitchFamily="18" charset="0"/>
              </a:rPr>
              <a:t>Fluid Properties and Dynamics</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1649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763B0-3DA6-4DCA-ABCF-E51FA7B98DEC}"/>
              </a:ext>
            </a:extLst>
          </p:cNvPr>
          <p:cNvSpPr>
            <a:spLocks noGrp="1"/>
          </p:cNvSpPr>
          <p:nvPr>
            <p:ph type="title"/>
          </p:nvPr>
        </p:nvSpPr>
        <p:spPr>
          <a:xfrm>
            <a:off x="849683" y="1240076"/>
            <a:ext cx="2727813" cy="4584527"/>
          </a:xfrm>
        </p:spPr>
        <p:txBody>
          <a:bodyPr>
            <a:normAutofit/>
          </a:bodyPr>
          <a:lstStyle/>
          <a:p>
            <a:r>
              <a:rPr lang="en-GB" b="1" dirty="0">
                <a:solidFill>
                  <a:srgbClr val="0000FF"/>
                </a:solidFill>
                <a:latin typeface="Times New Roman" panose="02020603050405020304" pitchFamily="18" charset="0"/>
                <a:cs typeface="Times New Roman" panose="02020603050405020304" pitchFamily="18" charset="0"/>
              </a:rPr>
              <a:t>Outline</a:t>
            </a:r>
          </a:p>
        </p:txBody>
      </p:sp>
      <p:sp>
        <p:nvSpPr>
          <p:cNvPr id="60" name="Content Placeholder 2">
            <a:extLst>
              <a:ext uri="{FF2B5EF4-FFF2-40B4-BE49-F238E27FC236}">
                <a16:creationId xmlns:a16="http://schemas.microsoft.com/office/drawing/2014/main" id="{34CB1B3D-AAF0-4C29-A851-AEE1CFA85266}"/>
              </a:ext>
            </a:extLst>
          </p:cNvPr>
          <p:cNvSpPr>
            <a:spLocks noGrp="1"/>
          </p:cNvSpPr>
          <p:nvPr>
            <p:ph idx="1"/>
          </p:nvPr>
        </p:nvSpPr>
        <p:spPr>
          <a:xfrm>
            <a:off x="4461754" y="381543"/>
            <a:ext cx="6034827" cy="5632759"/>
          </a:xfrm>
        </p:spPr>
        <p:txBody>
          <a:bodyPr anchor="t">
            <a:noAutofit/>
          </a:bodyPr>
          <a:lstStyle/>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Foundations of Air Pollution</a:t>
            </a:r>
          </a:p>
          <a:p>
            <a:pPr>
              <a:lnSpc>
                <a:spcPct val="110000"/>
              </a:lnSpc>
              <a:buFont typeface="Wingdings" panose="05000000000000000000" pitchFamily="2" charset="2"/>
              <a:buChar char="Ø"/>
            </a:pPr>
            <a:endParaRPr lang="en-GB" b="1"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The Risks of Air Pollution</a:t>
            </a:r>
          </a:p>
          <a:p>
            <a:pPr>
              <a:lnSpc>
                <a:spcPct val="110000"/>
              </a:lnSpc>
              <a:buFont typeface="Wingdings" panose="05000000000000000000" pitchFamily="2" charset="2"/>
              <a:buChar char="Ø"/>
            </a:pPr>
            <a:endParaRPr lang="en-GB" b="1"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Tropospheric Pollution</a:t>
            </a:r>
          </a:p>
          <a:p>
            <a:pPr>
              <a:lnSpc>
                <a:spcPct val="110000"/>
              </a:lnSpc>
              <a:buFont typeface="Wingdings" panose="05000000000000000000" pitchFamily="2" charset="2"/>
              <a:buChar char="Ø"/>
            </a:pPr>
            <a:endParaRPr lang="en-GB" b="1"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Biogeochemistry of Air Pollutants</a:t>
            </a:r>
          </a:p>
          <a:p>
            <a:pPr>
              <a:lnSpc>
                <a:spcPct val="110000"/>
              </a:lnSpc>
              <a:buFont typeface="Wingdings" panose="05000000000000000000" pitchFamily="2" charset="2"/>
              <a:buChar char="Ø"/>
            </a:pPr>
            <a:endParaRPr lang="en-GB" b="1"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Addressing Air Pollution</a:t>
            </a:r>
          </a:p>
          <a:p>
            <a:pPr>
              <a:lnSpc>
                <a:spcPct val="110000"/>
              </a:lnSpc>
              <a:buFont typeface="Wingdings" panose="05000000000000000000" pitchFamily="2" charset="2"/>
              <a:buChar char="Ø"/>
            </a:pPr>
            <a:endParaRPr lang="en-GB" b="1" dirty="0">
              <a:latin typeface="Times New Roman" panose="02020603050405020304" pitchFamily="18" charset="0"/>
              <a:cs typeface="Times New Roman" panose="02020603050405020304" pitchFamily="18" charset="0"/>
            </a:endParaRPr>
          </a:p>
          <a:p>
            <a:pPr>
              <a:lnSpc>
                <a:spcPct val="110000"/>
              </a:lnSpc>
              <a:buFont typeface="Wingdings" panose="05000000000000000000" pitchFamily="2" charset="2"/>
              <a:buChar char="Ø"/>
            </a:pPr>
            <a:r>
              <a:rPr lang="en-GB" b="1" dirty="0">
                <a:latin typeface="Times New Roman" panose="02020603050405020304" pitchFamily="18" charset="0"/>
                <a:cs typeface="Times New Roman" panose="02020603050405020304" pitchFamily="18" charset="0"/>
              </a:rPr>
              <a:t>The Future for Air Pollution Science and Engineering</a:t>
            </a:r>
          </a:p>
        </p:txBody>
      </p:sp>
    </p:spTree>
    <p:extLst>
      <p:ext uri="{BB962C8B-B14F-4D97-AF65-F5344CB8AC3E}">
        <p14:creationId xmlns:p14="http://schemas.microsoft.com/office/powerpoint/2010/main" val="1323802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DE0796-23F9-447D-9A16-F07DF6E1CB5B}"/>
              </a:ext>
            </a:extLst>
          </p:cNvPr>
          <p:cNvSpPr>
            <a:spLocks noGrp="1"/>
          </p:cNvSpPr>
          <p:nvPr>
            <p:ph idx="1"/>
          </p:nvPr>
        </p:nvSpPr>
        <p:spPr>
          <a:xfrm>
            <a:off x="1484310" y="692458"/>
            <a:ext cx="10018713" cy="5850385"/>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The </a:t>
            </a:r>
            <a:r>
              <a:rPr lang="en-GB" b="1" dirty="0">
                <a:solidFill>
                  <a:srgbClr val="FF0000"/>
                </a:solidFill>
                <a:latin typeface="Times New Roman" panose="02020603050405020304" pitchFamily="18" charset="0"/>
                <a:cs typeface="Times New Roman" panose="02020603050405020304" pitchFamily="18" charset="0"/>
              </a:rPr>
              <a:t>first law of motion</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states that every object in a state of </a:t>
            </a:r>
            <a:r>
              <a:rPr lang="en-GB" dirty="0">
                <a:solidFill>
                  <a:srgbClr val="00B050"/>
                </a:solidFill>
                <a:latin typeface="Times New Roman" panose="02020603050405020304" pitchFamily="18" charset="0"/>
                <a:cs typeface="Times New Roman" panose="02020603050405020304" pitchFamily="18" charset="0"/>
              </a:rPr>
              <a:t>uniform motion </a:t>
            </a:r>
            <a:r>
              <a:rPr lang="en-GB" dirty="0">
                <a:latin typeface="Times New Roman" panose="02020603050405020304" pitchFamily="18" charset="0"/>
                <a:cs typeface="Times New Roman" panose="02020603050405020304" pitchFamily="18" charset="0"/>
              </a:rPr>
              <a:t>tends to remain in that state of motion unless an external force is applied to it, i.e. inertia. </a:t>
            </a:r>
          </a:p>
          <a:p>
            <a:pPr algn="just"/>
            <a:r>
              <a:rPr lang="en-GB" dirty="0">
                <a:latin typeface="Times New Roman" panose="02020603050405020304" pitchFamily="18" charset="0"/>
                <a:cs typeface="Times New Roman" panose="02020603050405020304" pitchFamily="18" charset="0"/>
              </a:rPr>
              <a:t>The most common external force that changes the state of uniform motion is </a:t>
            </a:r>
            <a:r>
              <a:rPr lang="en-GB" b="1" dirty="0">
                <a:latin typeface="Times New Roman" panose="02020603050405020304" pitchFamily="18" charset="0"/>
                <a:cs typeface="Times New Roman" panose="02020603050405020304" pitchFamily="18" charset="0"/>
              </a:rPr>
              <a:t>friction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b="1" dirty="0">
                <a:solidFill>
                  <a:srgbClr val="FF0000"/>
                </a:solidFill>
                <a:latin typeface="Times New Roman" panose="02020603050405020304" pitchFamily="18" charset="0"/>
                <a:cs typeface="Times New Roman" panose="02020603050405020304" pitchFamily="18" charset="0"/>
              </a:rPr>
              <a:t>second law of motion </a:t>
            </a:r>
            <a:r>
              <a:rPr lang="en-GB" dirty="0">
                <a:latin typeface="Times New Roman" panose="02020603050405020304" pitchFamily="18" charset="0"/>
                <a:cs typeface="Times New Roman" panose="02020603050405020304" pitchFamily="18" charset="0"/>
              </a:rPr>
              <a:t>describes the relationship between an object’s mass </a:t>
            </a:r>
            <a:r>
              <a:rPr lang="en-GB" b="1" dirty="0">
                <a:latin typeface="Times New Roman" panose="02020603050405020304" pitchFamily="18" charset="0"/>
                <a:cs typeface="Times New Roman" panose="02020603050405020304" pitchFamily="18" charset="0"/>
              </a:rPr>
              <a:t>m</a:t>
            </a:r>
            <a:r>
              <a:rPr lang="en-GB" dirty="0">
                <a:latin typeface="Times New Roman" panose="02020603050405020304" pitchFamily="18" charset="0"/>
                <a:cs typeface="Times New Roman" panose="02020603050405020304" pitchFamily="18" charset="0"/>
              </a:rPr>
              <a:t>, its acceleration </a:t>
            </a:r>
            <a:r>
              <a:rPr lang="en-GB" b="1" dirty="0">
                <a:latin typeface="Times New Roman" panose="02020603050405020304" pitchFamily="18" charset="0"/>
                <a:cs typeface="Times New Roman" panose="02020603050405020304" pitchFamily="18" charset="0"/>
              </a:rPr>
              <a:t>a</a:t>
            </a:r>
            <a:r>
              <a:rPr lang="en-GB" dirty="0">
                <a:latin typeface="Times New Roman" panose="02020603050405020304" pitchFamily="18" charset="0"/>
                <a:cs typeface="Times New Roman" panose="02020603050405020304" pitchFamily="18" charset="0"/>
              </a:rPr>
              <a:t>, and the applied force </a:t>
            </a:r>
            <a:r>
              <a:rPr lang="en-GB" b="1" dirty="0">
                <a:latin typeface="Times New Roman" panose="02020603050405020304" pitchFamily="18" charset="0"/>
                <a:cs typeface="Times New Roman" panose="02020603050405020304" pitchFamily="18" charset="0"/>
              </a:rPr>
              <a:t>F</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Acceleration and force are </a:t>
            </a:r>
            <a:r>
              <a:rPr lang="en-GB" b="1" dirty="0">
                <a:solidFill>
                  <a:srgbClr val="00B050"/>
                </a:solidFill>
                <a:latin typeface="Times New Roman" panose="02020603050405020304" pitchFamily="18" charset="0"/>
                <a:cs typeface="Times New Roman" panose="02020603050405020304" pitchFamily="18" charset="0"/>
              </a:rPr>
              <a:t>vectors</a:t>
            </a:r>
            <a:r>
              <a:rPr lang="en-GB" dirty="0">
                <a:latin typeface="Times New Roman" panose="02020603050405020304" pitchFamily="18" charset="0"/>
                <a:cs typeface="Times New Roman" panose="02020603050405020304" pitchFamily="18" charset="0"/>
              </a:rPr>
              <a:t>; wherein the direction of the force vector is the same as the direction of the acceleration vector.</a:t>
            </a:r>
          </a:p>
          <a:p>
            <a:pPr algn="just"/>
            <a:r>
              <a:rPr lang="en-GB" dirty="0">
                <a:latin typeface="Times New Roman" panose="02020603050405020304" pitchFamily="18" charset="0"/>
                <a:cs typeface="Times New Roman" panose="02020603050405020304" pitchFamily="18" charset="0"/>
              </a:rPr>
              <a:t>If the mass of the pollutant, the mass of the fluid where it resides (i.e. air mass), and applied force (e.g. generated by the wind) are known, then the acceleration of a particle can be calculated, as well as the acceleration of the entire plume from one point to another.</a:t>
            </a:r>
          </a:p>
        </p:txBody>
      </p:sp>
      <p:pic>
        <p:nvPicPr>
          <p:cNvPr id="5" name="Picture 4">
            <a:extLst>
              <a:ext uri="{FF2B5EF4-FFF2-40B4-BE49-F238E27FC236}">
                <a16:creationId xmlns:a16="http://schemas.microsoft.com/office/drawing/2014/main" id="{409E0E37-330F-4A96-95DC-88F118C5299E}"/>
              </a:ext>
            </a:extLst>
          </p:cNvPr>
          <p:cNvPicPr>
            <a:picLocks noChangeAspect="1"/>
          </p:cNvPicPr>
          <p:nvPr/>
        </p:nvPicPr>
        <p:blipFill>
          <a:blip r:embed="rId2"/>
          <a:stretch>
            <a:fillRect/>
          </a:stretch>
        </p:blipFill>
        <p:spPr>
          <a:xfrm>
            <a:off x="5514188" y="3617650"/>
            <a:ext cx="3667125" cy="561975"/>
          </a:xfrm>
          <a:prstGeom prst="rect">
            <a:avLst/>
          </a:prstGeom>
        </p:spPr>
      </p:pic>
    </p:spTree>
    <p:extLst>
      <p:ext uri="{BB962C8B-B14F-4D97-AF65-F5344CB8AC3E}">
        <p14:creationId xmlns:p14="http://schemas.microsoft.com/office/powerpoint/2010/main" val="2712170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ADF14-AD9C-4D8D-927F-AAACB65195D6}"/>
              </a:ext>
            </a:extLst>
          </p:cNvPr>
          <p:cNvSpPr>
            <a:spLocks noGrp="1"/>
          </p:cNvSpPr>
          <p:nvPr>
            <p:ph idx="1"/>
          </p:nvPr>
        </p:nvSpPr>
        <p:spPr>
          <a:xfrm>
            <a:off x="1484310" y="843379"/>
            <a:ext cx="10018713" cy="5328821"/>
          </a:xfrm>
        </p:spPr>
        <p:txBody>
          <a:bodyPr/>
          <a:lstStyle/>
          <a:p>
            <a:pPr algn="just"/>
            <a:r>
              <a:rPr lang="en-GB" dirty="0">
                <a:latin typeface="Times New Roman" panose="02020603050405020304" pitchFamily="18" charset="0"/>
                <a:cs typeface="Times New Roman" panose="02020603050405020304" pitchFamily="18" charset="0"/>
              </a:rPr>
              <a:t>The </a:t>
            </a:r>
            <a:r>
              <a:rPr lang="en-GB" b="1" dirty="0">
                <a:solidFill>
                  <a:srgbClr val="FF0000"/>
                </a:solidFill>
                <a:latin typeface="Times New Roman" panose="02020603050405020304" pitchFamily="18" charset="0"/>
                <a:cs typeface="Times New Roman" panose="02020603050405020304" pitchFamily="18" charset="0"/>
              </a:rPr>
              <a:t>third law of motion </a:t>
            </a:r>
            <a:r>
              <a:rPr lang="en-GB" dirty="0">
                <a:latin typeface="Times New Roman" panose="02020603050405020304" pitchFamily="18" charset="0"/>
                <a:cs typeface="Times New Roman" panose="02020603050405020304" pitchFamily="18" charset="0"/>
              </a:rPr>
              <a:t>states that for every action there is an equal and opposite reaction. </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Movements are dynamic and actions taken to change the velocity or direction of a pollutant (e.g. baffles, vents, and barriers) will be met with resistance and will result in </a:t>
            </a:r>
            <a:r>
              <a:rPr lang="en-GB" dirty="0">
                <a:solidFill>
                  <a:schemeClr val="accent3">
                    <a:lumMod val="75000"/>
                  </a:schemeClr>
                </a:solidFill>
                <a:latin typeface="Times New Roman" panose="02020603050405020304" pitchFamily="18" charset="0"/>
                <a:cs typeface="Times New Roman" panose="02020603050405020304" pitchFamily="18" charset="0"/>
              </a:rPr>
              <a:t>changes in flow and direction of the pollutants</a:t>
            </a:r>
            <a:r>
              <a:rPr lang="en-GB" dirty="0">
                <a:latin typeface="Times New Roman" panose="02020603050405020304" pitchFamily="18" charset="0"/>
                <a:cs typeface="Times New Roman" panose="02020603050405020304" pitchFamily="18" charset="0"/>
              </a:rPr>
              <a:t>. This comes into play when designing pollution control equipment.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There are numerous ways to identify, characterize, and </a:t>
            </a:r>
            <a:r>
              <a:rPr lang="en-GB" dirty="0" err="1">
                <a:latin typeface="Times New Roman" panose="02020603050405020304" pitchFamily="18" charset="0"/>
                <a:cs typeface="Times New Roman" panose="02020603050405020304" pitchFamily="18" charset="0"/>
              </a:rPr>
              <a:t>analyze</a:t>
            </a:r>
            <a:r>
              <a:rPr lang="en-GB" dirty="0">
                <a:latin typeface="Times New Roman" panose="02020603050405020304" pitchFamily="18" charset="0"/>
                <a:cs typeface="Times New Roman" panose="02020603050405020304" pitchFamily="18" charset="0"/>
              </a:rPr>
              <a:t> air pollution and to determine how the exposure to a pollutant has led and can lead to health and environmental impacts.</a:t>
            </a:r>
          </a:p>
        </p:txBody>
      </p:sp>
    </p:spTree>
    <p:extLst>
      <p:ext uri="{BB962C8B-B14F-4D97-AF65-F5344CB8AC3E}">
        <p14:creationId xmlns:p14="http://schemas.microsoft.com/office/powerpoint/2010/main" val="2636815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0325252-9166-4CFA-BF2E-FBA4578B174A}"/>
              </a:ext>
            </a:extLst>
          </p:cNvPr>
          <p:cNvSpPr>
            <a:spLocks noGrp="1"/>
          </p:cNvSpPr>
          <p:nvPr>
            <p:ph idx="1"/>
          </p:nvPr>
        </p:nvSpPr>
        <p:spPr>
          <a:xfrm>
            <a:off x="1484310" y="967667"/>
            <a:ext cx="10018713" cy="4823534"/>
          </a:xfrm>
        </p:spPr>
        <p:txBody>
          <a:bodyPr>
            <a:normAutofit lnSpcReduction="10000"/>
          </a:bodyPr>
          <a:lstStyle/>
          <a:p>
            <a:pPr marL="0" indent="0" algn="just">
              <a:buNone/>
            </a:pPr>
            <a:r>
              <a:rPr lang="en-GB" b="1" dirty="0">
                <a:latin typeface="Times New Roman" panose="02020603050405020304" pitchFamily="18" charset="0"/>
                <a:cs typeface="Times New Roman" panose="02020603050405020304" pitchFamily="18" charset="0"/>
              </a:rPr>
              <a:t>Atmospheric Fluid Properties</a:t>
            </a:r>
          </a:p>
          <a:p>
            <a:pPr algn="just"/>
            <a:r>
              <a:rPr lang="en-GB" dirty="0">
                <a:latin typeface="Times New Roman" panose="02020603050405020304" pitchFamily="18" charset="0"/>
                <a:cs typeface="Times New Roman" panose="02020603050405020304" pitchFamily="18" charset="0"/>
              </a:rPr>
              <a:t>The term “</a:t>
            </a:r>
            <a:r>
              <a:rPr lang="en-GB" b="1" dirty="0">
                <a:latin typeface="Times New Roman" panose="02020603050405020304" pitchFamily="18" charset="0"/>
                <a:cs typeface="Times New Roman" panose="02020603050405020304" pitchFamily="18" charset="0"/>
              </a:rPr>
              <a:t>fluid</a:t>
            </a:r>
            <a:r>
              <a:rPr lang="en-GB" dirty="0">
                <a:latin typeface="Times New Roman" panose="02020603050405020304" pitchFamily="18" charset="0"/>
                <a:cs typeface="Times New Roman" panose="02020603050405020304" pitchFamily="18" charset="0"/>
              </a:rPr>
              <a:t>” includes all </a:t>
            </a:r>
            <a:r>
              <a:rPr lang="en-GB" dirty="0">
                <a:solidFill>
                  <a:srgbClr val="0000FF"/>
                </a:solidFill>
                <a:latin typeface="Times New Roman" panose="02020603050405020304" pitchFamily="18" charset="0"/>
                <a:cs typeface="Times New Roman" panose="02020603050405020304" pitchFamily="18" charset="0"/>
              </a:rPr>
              <a:t>liquids</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gases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 </a:t>
            </a:r>
            <a:r>
              <a:rPr lang="en-GB" b="1" dirty="0">
                <a:solidFill>
                  <a:srgbClr val="0000FF"/>
                </a:solidFill>
                <a:latin typeface="Times New Roman" panose="02020603050405020304" pitchFamily="18" charset="0"/>
                <a:cs typeface="Times New Roman" panose="02020603050405020304" pitchFamily="18" charset="0"/>
              </a:rPr>
              <a:t>liquid</a:t>
            </a:r>
            <a:r>
              <a:rPr lang="en-GB" dirty="0">
                <a:latin typeface="Times New Roman" panose="02020603050405020304" pitchFamily="18" charset="0"/>
                <a:cs typeface="Times New Roman" panose="02020603050405020304" pitchFamily="18" charset="0"/>
              </a:rPr>
              <a:t> is a form of matter that is composed of </a:t>
            </a:r>
            <a:r>
              <a:rPr lang="en-GB" b="1" dirty="0">
                <a:solidFill>
                  <a:srgbClr val="00B050"/>
                </a:solidFill>
                <a:latin typeface="Times New Roman" panose="02020603050405020304" pitchFamily="18" charset="0"/>
                <a:cs typeface="Times New Roman" panose="02020603050405020304" pitchFamily="18" charset="0"/>
              </a:rPr>
              <a:t>molecules</a:t>
            </a:r>
            <a:r>
              <a:rPr lang="en-GB" dirty="0">
                <a:latin typeface="Times New Roman" panose="02020603050405020304" pitchFamily="18" charset="0"/>
                <a:cs typeface="Times New Roman" panose="02020603050405020304" pitchFamily="18" charset="0"/>
              </a:rPr>
              <a:t> that </a:t>
            </a:r>
            <a:r>
              <a:rPr lang="en-GB" b="1" dirty="0">
                <a:latin typeface="Times New Roman" panose="02020603050405020304" pitchFamily="18" charset="0"/>
                <a:cs typeface="Times New Roman" panose="02020603050405020304" pitchFamily="18" charset="0"/>
              </a:rPr>
              <a:t>move freely </a:t>
            </a:r>
            <a:r>
              <a:rPr lang="en-GB" dirty="0">
                <a:latin typeface="Times New Roman" panose="02020603050405020304" pitchFamily="18" charset="0"/>
                <a:cs typeface="Times New Roman" panose="02020603050405020304" pitchFamily="18" charset="0"/>
              </a:rPr>
              <a:t>among themselves </a:t>
            </a:r>
            <a:r>
              <a:rPr lang="en-GB" b="1" dirty="0">
                <a:latin typeface="Times New Roman" panose="02020603050405020304" pitchFamily="18" charset="0"/>
                <a:cs typeface="Times New Roman" panose="02020603050405020304" pitchFamily="18" charset="0"/>
              </a:rPr>
              <a:t>without</a:t>
            </a:r>
            <a:r>
              <a:rPr lang="en-GB" dirty="0">
                <a:latin typeface="Times New Roman" panose="02020603050405020304" pitchFamily="18" charset="0"/>
                <a:cs typeface="Times New Roman" panose="02020603050405020304" pitchFamily="18" charset="0"/>
              </a:rPr>
              <a:t> separating from each other.</a:t>
            </a:r>
          </a:p>
          <a:p>
            <a:pPr algn="just"/>
            <a:r>
              <a:rPr lang="en-GB" dirty="0">
                <a:latin typeface="Times New Roman" panose="02020603050405020304" pitchFamily="18" charset="0"/>
                <a:cs typeface="Times New Roman" panose="02020603050405020304" pitchFamily="18" charset="0"/>
              </a:rPr>
              <a:t>A </a:t>
            </a:r>
            <a:r>
              <a:rPr lang="en-GB" b="1" dirty="0">
                <a:solidFill>
                  <a:srgbClr val="0000FF"/>
                </a:solidFill>
                <a:latin typeface="Times New Roman" panose="02020603050405020304" pitchFamily="18" charset="0"/>
                <a:cs typeface="Times New Roman" panose="02020603050405020304" pitchFamily="18" charset="0"/>
              </a:rPr>
              <a:t>gas</a:t>
            </a:r>
            <a:r>
              <a:rPr lang="en-GB" dirty="0">
                <a:latin typeface="Times New Roman" panose="02020603050405020304" pitchFamily="18" charset="0"/>
                <a:cs typeface="Times New Roman" panose="02020603050405020304" pitchFamily="18" charset="0"/>
              </a:rPr>
              <a:t> is a form of matter that is composed of molecules that</a:t>
            </a:r>
            <a:r>
              <a:rPr lang="zh-TW" altLang="en-US"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move freely </a:t>
            </a:r>
            <a:r>
              <a:rPr lang="en-GB" dirty="0">
                <a:latin typeface="Times New Roman" panose="02020603050405020304" pitchFamily="18" charset="0"/>
                <a:cs typeface="Times New Roman" panose="02020603050405020304" pitchFamily="18" charset="0"/>
              </a:rPr>
              <a:t>and are </a:t>
            </a:r>
            <a:r>
              <a:rPr lang="en-GB" b="1" dirty="0">
                <a:latin typeface="Times New Roman" panose="02020603050405020304" pitchFamily="18" charset="0"/>
                <a:cs typeface="Times New Roman" panose="02020603050405020304" pitchFamily="18" charset="0"/>
              </a:rPr>
              <a:t>infinitely</a:t>
            </a:r>
            <a:r>
              <a:rPr lang="en-GB" dirty="0">
                <a:latin typeface="Times New Roman" panose="02020603050405020304" pitchFamily="18" charset="0"/>
                <a:cs typeface="Times New Roman" panose="02020603050405020304" pitchFamily="18" charset="0"/>
              </a:rPr>
              <a:t> able to occupy the space in which they are contained at a constant temperature. </a:t>
            </a:r>
          </a:p>
          <a:p>
            <a:pPr algn="just"/>
            <a:r>
              <a:rPr lang="en-GB" dirty="0">
                <a:latin typeface="Times New Roman" panose="02020603050405020304" pitchFamily="18" charset="0"/>
                <a:cs typeface="Times New Roman" panose="02020603050405020304" pitchFamily="18" charset="0"/>
              </a:rPr>
              <a:t>The medium itself,</a:t>
            </a:r>
            <a:r>
              <a:rPr lang="zh-TW"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gases like carbon monoxide,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like benzene, and liquid aerosols. </a:t>
            </a:r>
          </a:p>
          <a:p>
            <a:pPr algn="just"/>
            <a:r>
              <a:rPr lang="en-GB" b="1" dirty="0">
                <a:latin typeface="Times New Roman" panose="02020603050405020304" pitchFamily="18" charset="0"/>
                <a:cs typeface="Times New Roman" panose="02020603050405020304" pitchFamily="18" charset="0"/>
              </a:rPr>
              <a:t>Water</a:t>
            </a:r>
            <a:r>
              <a:rPr lang="en-GB" dirty="0">
                <a:latin typeface="Times New Roman" panose="02020603050405020304" pitchFamily="18" charset="0"/>
                <a:cs typeface="Times New Roman" panose="02020603050405020304" pitchFamily="18" charset="0"/>
              </a:rPr>
              <a:t> is a key fluid, such as its </a:t>
            </a:r>
            <a:r>
              <a:rPr lang="en-GB" b="1" dirty="0">
                <a:solidFill>
                  <a:srgbClr val="00B050"/>
                </a:solidFill>
                <a:latin typeface="Times New Roman" panose="02020603050405020304" pitchFamily="18" charset="0"/>
                <a:cs typeface="Times New Roman" panose="02020603050405020304" pitchFamily="18" charset="0"/>
              </a:rPr>
              <a:t>vapor phase </a:t>
            </a:r>
            <a:r>
              <a:rPr lang="en-GB" dirty="0">
                <a:latin typeface="Times New Roman" panose="02020603050405020304" pitchFamily="18" charset="0"/>
                <a:cs typeface="Times New Roman" panose="02020603050405020304" pitchFamily="18" charset="0"/>
              </a:rPr>
              <a:t>(e.g. </a:t>
            </a:r>
            <a:r>
              <a:rPr lang="en-GB" b="1" dirty="0">
                <a:latin typeface="Times New Roman" panose="02020603050405020304" pitchFamily="18" charset="0"/>
                <a:cs typeface="Times New Roman" panose="02020603050405020304" pitchFamily="18" charset="0"/>
              </a:rPr>
              <a:t>clouds</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fog</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steam</a:t>
            </a:r>
            <a:r>
              <a:rPr lang="en-GB" dirty="0">
                <a:latin typeface="Times New Roman" panose="02020603050405020304" pitchFamily="18" charset="0"/>
                <a:cs typeface="Times New Roman" panose="02020603050405020304" pitchFamily="18" charset="0"/>
              </a:rPr>
              <a:t>) and its </a:t>
            </a:r>
            <a:r>
              <a:rPr lang="en-GB" b="1" dirty="0">
                <a:solidFill>
                  <a:srgbClr val="00B050"/>
                </a:solidFill>
                <a:latin typeface="Times New Roman" panose="02020603050405020304" pitchFamily="18" charset="0"/>
                <a:cs typeface="Times New Roman" panose="02020603050405020304" pitchFamily="18" charset="0"/>
              </a:rPr>
              <a:t>liquid phase </a:t>
            </a:r>
            <a:r>
              <a:rPr lang="en-GB" dirty="0">
                <a:latin typeface="Times New Roman" panose="02020603050405020304" pitchFamily="18" charset="0"/>
                <a:cs typeface="Times New Roman" panose="02020603050405020304" pitchFamily="18" charset="0"/>
              </a:rPr>
              <a:t>(e.g. </a:t>
            </a:r>
            <a:r>
              <a:rPr lang="en-GB" b="1" dirty="0">
                <a:latin typeface="Times New Roman" panose="02020603050405020304" pitchFamily="18" charset="0"/>
                <a:cs typeface="Times New Roman" panose="02020603050405020304" pitchFamily="18" charset="0"/>
              </a:rPr>
              <a:t>droplets</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surface</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groundwater</a:t>
            </a:r>
            <a:r>
              <a:rPr lang="en-GB" dirty="0">
                <a:latin typeface="Times New Roman" panose="02020603050405020304" pitchFamily="18" charset="0"/>
                <a:cs typeface="Times New Roman" panose="02020603050405020304" pitchFamily="18" charset="0"/>
              </a:rPr>
              <a:t> interactions with the atmosphere).</a:t>
            </a:r>
          </a:p>
        </p:txBody>
      </p:sp>
    </p:spTree>
    <p:extLst>
      <p:ext uri="{BB962C8B-B14F-4D97-AF65-F5344CB8AC3E}">
        <p14:creationId xmlns:p14="http://schemas.microsoft.com/office/powerpoint/2010/main" val="553379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58C1838-79F7-435C-8B30-CF6FABC9DE36}"/>
              </a:ext>
            </a:extLst>
          </p:cNvPr>
          <p:cNvSpPr>
            <a:spLocks noGrp="1"/>
          </p:cNvSpPr>
          <p:nvPr>
            <p:ph idx="1"/>
          </p:nvPr>
        </p:nvSpPr>
        <p:spPr>
          <a:xfrm>
            <a:off x="1484310" y="639193"/>
            <a:ext cx="10018713" cy="5152008"/>
          </a:xfrm>
        </p:spPr>
        <p:txBody>
          <a:bodyPr/>
          <a:lstStyle/>
          <a:p>
            <a:pPr algn="just"/>
            <a:r>
              <a:rPr lang="en-GB" dirty="0">
                <a:latin typeface="Times New Roman" panose="02020603050405020304" pitchFamily="18" charset="0"/>
                <a:cs typeface="Times New Roman" panose="02020603050405020304" pitchFamily="18" charset="0"/>
              </a:rPr>
              <a:t>Fluid properties, along with fluid dynamics determine the extent and severity of a disaster. </a:t>
            </a:r>
          </a:p>
          <a:p>
            <a:pPr algn="just"/>
            <a:r>
              <a:rPr lang="en-GB" dirty="0">
                <a:latin typeface="Times New Roman" panose="02020603050405020304" pitchFamily="18" charset="0"/>
                <a:cs typeface="Times New Roman" panose="02020603050405020304" pitchFamily="18" charset="0"/>
              </a:rPr>
              <a:t>Contaminant’s fluid properties will determine how soluble it will be in water droplets that are transported and deposited differently from air pollutants having lower aqueous solubility. </a:t>
            </a:r>
          </a:p>
          <a:p>
            <a:pPr algn="just"/>
            <a:r>
              <a:rPr lang="en-GB" dirty="0">
                <a:latin typeface="Times New Roman" panose="02020603050405020304" pitchFamily="18" charset="0"/>
                <a:cs typeface="Times New Roman" panose="02020603050405020304" pitchFamily="18" charset="0"/>
              </a:rPr>
              <a:t>If a chemical is easily </a:t>
            </a:r>
            <a:r>
              <a:rPr lang="en-GB" b="1" dirty="0">
                <a:latin typeface="Times New Roman" panose="02020603050405020304" pitchFamily="18" charset="0"/>
                <a:cs typeface="Times New Roman" panose="02020603050405020304" pitchFamily="18" charset="0"/>
              </a:rPr>
              <a:t>absorbed</a:t>
            </a:r>
            <a:r>
              <a:rPr lang="en-GB" dirty="0">
                <a:latin typeface="Times New Roman" panose="02020603050405020304" pitchFamily="18" charset="0"/>
                <a:cs typeface="Times New Roman" panose="02020603050405020304" pitchFamily="18" charset="0"/>
              </a:rPr>
              <a:t>, the hazard may be higher.</a:t>
            </a:r>
          </a:p>
          <a:p>
            <a:pPr algn="just"/>
            <a:r>
              <a:rPr lang="en-GB" dirty="0">
                <a:latin typeface="Times New Roman" panose="02020603050405020304" pitchFamily="18" charset="0"/>
                <a:cs typeface="Times New Roman" panose="02020603050405020304" pitchFamily="18" charset="0"/>
              </a:rPr>
              <a:t>The fluid properties of an agent, whether chemical or biological (e.g. bacteria and viruses), determine where the agent is likely to be found in the environment after release.</a:t>
            </a:r>
          </a:p>
        </p:txBody>
      </p:sp>
    </p:spTree>
    <p:extLst>
      <p:ext uri="{BB962C8B-B14F-4D97-AF65-F5344CB8AC3E}">
        <p14:creationId xmlns:p14="http://schemas.microsoft.com/office/powerpoint/2010/main" val="4071781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DDDF42-9538-43FA-97F5-EE1DA4251902}"/>
              </a:ext>
            </a:extLst>
          </p:cNvPr>
          <p:cNvSpPr>
            <a:spLocks noGrp="1"/>
          </p:cNvSpPr>
          <p:nvPr>
            <p:ph idx="1"/>
          </p:nvPr>
        </p:nvSpPr>
        <p:spPr>
          <a:xfrm>
            <a:off x="1484311" y="1009651"/>
            <a:ext cx="4849814" cy="4781550"/>
          </a:xfrm>
        </p:spPr>
        <p:txBody>
          <a:bodyPr anchor="t">
            <a:noAutofit/>
          </a:bodyPr>
          <a:lstStyle/>
          <a:p>
            <a:pPr algn="just"/>
            <a:r>
              <a:rPr lang="en-GB" sz="2000" dirty="0">
                <a:latin typeface="Times New Roman" panose="02020603050405020304" pitchFamily="18" charset="0"/>
                <a:cs typeface="Times New Roman" panose="02020603050405020304" pitchFamily="18" charset="0"/>
              </a:rPr>
              <a:t>Fluids can be classified according to observable physical characteristics of </a:t>
            </a:r>
            <a:r>
              <a:rPr lang="en-GB" sz="2000" b="1" dirty="0">
                <a:latin typeface="Times New Roman" panose="02020603050405020304" pitchFamily="18" charset="0"/>
                <a:cs typeface="Times New Roman" panose="02020603050405020304" pitchFamily="18" charset="0"/>
              </a:rPr>
              <a:t>flow fields</a:t>
            </a:r>
            <a:r>
              <a:rPr lang="en-GB" sz="2000" dirty="0">
                <a:latin typeface="Times New Roman" panose="02020603050405020304" pitchFamily="18" charset="0"/>
                <a:cs typeface="Times New Roman" panose="02020603050405020304" pitchFamily="18" charset="0"/>
              </a:rPr>
              <a:t>.</a:t>
            </a:r>
          </a:p>
          <a:p>
            <a:pPr algn="just"/>
            <a:r>
              <a:rPr lang="en-GB" sz="2000" dirty="0">
                <a:latin typeface="Times New Roman" panose="02020603050405020304" pitchFamily="18" charset="0"/>
                <a:cs typeface="Times New Roman" panose="02020603050405020304" pitchFamily="18" charset="0"/>
              </a:rPr>
              <a:t>A continuum fluids mechanics classification is shown in Figure 1.9.</a:t>
            </a:r>
          </a:p>
          <a:p>
            <a:pPr algn="just"/>
            <a:r>
              <a:rPr lang="en-GB" sz="2000" b="1" dirty="0">
                <a:solidFill>
                  <a:srgbClr val="00B050"/>
                </a:solidFill>
                <a:latin typeface="Times New Roman" panose="02020603050405020304" pitchFamily="18" charset="0"/>
                <a:cs typeface="Times New Roman" panose="02020603050405020304" pitchFamily="18" charset="0"/>
              </a:rPr>
              <a:t>Laminar</a:t>
            </a:r>
            <a:r>
              <a:rPr lang="en-GB" sz="2000" dirty="0">
                <a:latin typeface="Times New Roman" panose="02020603050405020304" pitchFamily="18" charset="0"/>
                <a:cs typeface="Times New Roman" panose="02020603050405020304" pitchFamily="18" charset="0"/>
              </a:rPr>
              <a:t> flow is in layers, while </a:t>
            </a:r>
            <a:r>
              <a:rPr lang="en-GB" sz="2000" b="1" dirty="0">
                <a:solidFill>
                  <a:srgbClr val="00B050"/>
                </a:solidFill>
                <a:latin typeface="Times New Roman" panose="02020603050405020304" pitchFamily="18" charset="0"/>
                <a:cs typeface="Times New Roman" panose="02020603050405020304" pitchFamily="18" charset="0"/>
              </a:rPr>
              <a:t>turbulent</a:t>
            </a:r>
            <a:r>
              <a:rPr lang="en-GB" sz="2000" dirty="0">
                <a:latin typeface="Times New Roman" panose="02020603050405020304" pitchFamily="18" charset="0"/>
                <a:cs typeface="Times New Roman" panose="02020603050405020304" pitchFamily="18" charset="0"/>
              </a:rPr>
              <a:t> flow has random movements of fluid particles in all directions.</a:t>
            </a:r>
          </a:p>
          <a:p>
            <a:pPr algn="just"/>
            <a:r>
              <a:rPr lang="en-GB" sz="2000" dirty="0">
                <a:latin typeface="Times New Roman" panose="02020603050405020304" pitchFamily="18" charset="0"/>
                <a:cs typeface="Times New Roman" panose="02020603050405020304" pitchFamily="18" charset="0"/>
              </a:rPr>
              <a:t>In </a:t>
            </a:r>
            <a:r>
              <a:rPr lang="en-GB" sz="2000" b="1" dirty="0">
                <a:solidFill>
                  <a:srgbClr val="0000FF"/>
                </a:solidFill>
                <a:latin typeface="Times New Roman" panose="02020603050405020304" pitchFamily="18" charset="0"/>
                <a:cs typeface="Times New Roman" panose="02020603050405020304" pitchFamily="18" charset="0"/>
              </a:rPr>
              <a:t>incompressible</a:t>
            </a:r>
            <a:r>
              <a:rPr lang="en-GB" sz="2000" dirty="0">
                <a:latin typeface="Times New Roman" panose="02020603050405020304" pitchFamily="18" charset="0"/>
                <a:cs typeface="Times New Roman" panose="02020603050405020304" pitchFamily="18" charset="0"/>
              </a:rPr>
              <a:t> flow, the variations in density are assumed to be </a:t>
            </a:r>
            <a:r>
              <a:rPr lang="en-GB" sz="2000" b="1" dirty="0">
                <a:latin typeface="Times New Roman" panose="02020603050405020304" pitchFamily="18" charset="0"/>
                <a:cs typeface="Times New Roman" panose="02020603050405020304" pitchFamily="18" charset="0"/>
              </a:rPr>
              <a:t>constant</a:t>
            </a:r>
            <a:r>
              <a:rPr lang="en-GB" sz="2000" dirty="0">
                <a:latin typeface="Times New Roman" panose="02020603050405020304" pitchFamily="18" charset="0"/>
                <a:cs typeface="Times New Roman" panose="02020603050405020304" pitchFamily="18" charset="0"/>
              </a:rPr>
              <a:t>, while the </a:t>
            </a:r>
            <a:r>
              <a:rPr lang="en-GB" sz="2000" b="1" dirty="0">
                <a:solidFill>
                  <a:srgbClr val="0000FF"/>
                </a:solidFill>
                <a:latin typeface="Times New Roman" panose="02020603050405020304" pitchFamily="18" charset="0"/>
                <a:cs typeface="Times New Roman" panose="02020603050405020304" pitchFamily="18" charset="0"/>
              </a:rPr>
              <a:t>compressible</a:t>
            </a:r>
            <a:r>
              <a:rPr lang="en-GB" sz="2000" dirty="0">
                <a:latin typeface="Times New Roman" panose="02020603050405020304" pitchFamily="18" charset="0"/>
                <a:cs typeface="Times New Roman" panose="02020603050405020304" pitchFamily="18" charset="0"/>
              </a:rPr>
              <a:t> flow has density variations, which must be included in flow calculations. </a:t>
            </a:r>
          </a:p>
          <a:p>
            <a:pPr algn="just"/>
            <a:r>
              <a:rPr lang="en-GB" sz="2000" dirty="0">
                <a:latin typeface="Times New Roman" panose="02020603050405020304" pitchFamily="18" charset="0"/>
                <a:cs typeface="Times New Roman" panose="02020603050405020304" pitchFamily="18" charset="0"/>
              </a:rPr>
              <a:t>Viscous flows must account for viscosity while inviscid flows assume viscosity is zero.</a:t>
            </a:r>
          </a:p>
        </p:txBody>
      </p:sp>
      <p:pic>
        <p:nvPicPr>
          <p:cNvPr id="5" name="Picture 4">
            <a:extLst>
              <a:ext uri="{FF2B5EF4-FFF2-40B4-BE49-F238E27FC236}">
                <a16:creationId xmlns:a16="http://schemas.microsoft.com/office/drawing/2014/main" id="{96065DB8-0207-4E26-8DF1-3499A717934A}"/>
              </a:ext>
            </a:extLst>
          </p:cNvPr>
          <p:cNvPicPr>
            <a:picLocks noChangeAspect="1"/>
          </p:cNvPicPr>
          <p:nvPr/>
        </p:nvPicPr>
        <p:blipFill>
          <a:blip r:embed="rId3"/>
          <a:stretch>
            <a:fillRect/>
          </a:stretch>
        </p:blipFill>
        <p:spPr>
          <a:xfrm>
            <a:off x="6406782" y="1106929"/>
            <a:ext cx="5582015" cy="248399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7" name="Picture 6">
            <a:extLst>
              <a:ext uri="{FF2B5EF4-FFF2-40B4-BE49-F238E27FC236}">
                <a16:creationId xmlns:a16="http://schemas.microsoft.com/office/drawing/2014/main" id="{01337839-CD87-43A3-A2F5-806A0F8D3AA7}"/>
              </a:ext>
            </a:extLst>
          </p:cNvPr>
          <p:cNvPicPr>
            <a:picLocks noChangeAspect="1"/>
          </p:cNvPicPr>
          <p:nvPr/>
        </p:nvPicPr>
        <p:blipFill>
          <a:blip r:embed="rId4"/>
          <a:stretch>
            <a:fillRect/>
          </a:stretch>
        </p:blipFill>
        <p:spPr>
          <a:xfrm>
            <a:off x="6406782" y="3762374"/>
            <a:ext cx="4068764" cy="1046493"/>
          </a:xfrm>
          <a:prstGeom prst="rect">
            <a:avLst/>
          </a:prstGeom>
        </p:spPr>
      </p:pic>
    </p:spTree>
    <p:extLst>
      <p:ext uri="{BB962C8B-B14F-4D97-AF65-F5344CB8AC3E}">
        <p14:creationId xmlns:p14="http://schemas.microsoft.com/office/powerpoint/2010/main" val="4111592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F1820E-5872-40AC-BB5B-E61428AD76D4}"/>
              </a:ext>
            </a:extLst>
          </p:cNvPr>
          <p:cNvSpPr>
            <a:spLocks noGrp="1"/>
          </p:cNvSpPr>
          <p:nvPr>
            <p:ph idx="1"/>
          </p:nvPr>
        </p:nvSpPr>
        <p:spPr>
          <a:xfrm>
            <a:off x="1484310" y="630315"/>
            <a:ext cx="10018713" cy="5160885"/>
          </a:xfrm>
        </p:spPr>
        <p:txBody>
          <a:bodyPr/>
          <a:lstStyle/>
          <a:p>
            <a:pPr algn="just"/>
            <a:r>
              <a:rPr lang="en-GB" dirty="0">
                <a:latin typeface="Times New Roman" panose="02020603050405020304" pitchFamily="18" charset="0"/>
                <a:cs typeface="Times New Roman" panose="02020603050405020304" pitchFamily="18" charset="0"/>
              </a:rPr>
              <a:t>The time rate of change of a fluid particle’s position in space is the </a:t>
            </a:r>
            <a:r>
              <a:rPr lang="en-GB" b="1" dirty="0">
                <a:solidFill>
                  <a:srgbClr val="0000FF"/>
                </a:solidFill>
                <a:latin typeface="Times New Roman" panose="02020603050405020304" pitchFamily="18" charset="0"/>
                <a:cs typeface="Times New Roman" panose="02020603050405020304" pitchFamily="18" charset="0"/>
              </a:rPr>
              <a:t>fluid velocity (V)</a:t>
            </a:r>
            <a:r>
              <a:rPr lang="en-GB" dirty="0">
                <a:latin typeface="Times New Roman" panose="02020603050405020304" pitchFamily="18" charset="0"/>
                <a:cs typeface="Times New Roman" panose="02020603050405020304" pitchFamily="18" charset="0"/>
              </a:rPr>
              <a:t>.</a:t>
            </a:r>
          </a:p>
          <a:p>
            <a:pPr algn="just"/>
            <a:r>
              <a:rPr lang="en-GB" b="1" dirty="0">
                <a:solidFill>
                  <a:srgbClr val="0000FF"/>
                </a:solidFill>
                <a:latin typeface="Times New Roman" panose="02020603050405020304" pitchFamily="18" charset="0"/>
                <a:cs typeface="Times New Roman" panose="02020603050405020304" pitchFamily="18" charset="0"/>
              </a:rPr>
              <a:t>Speed (V)</a:t>
            </a:r>
            <a:r>
              <a:rPr lang="en-GB" dirty="0">
                <a:latin typeface="Times New Roman" panose="02020603050405020304" pitchFamily="18" charset="0"/>
                <a:cs typeface="Times New Roman" panose="02020603050405020304" pitchFamily="18" charset="0"/>
              </a:rPr>
              <a:t> is the magnitude of the </a:t>
            </a:r>
            <a:r>
              <a:rPr lang="en-GB" b="1" dirty="0">
                <a:latin typeface="Times New Roman" panose="02020603050405020304" pitchFamily="18" charset="0"/>
                <a:cs typeface="Times New Roman" panose="02020603050405020304" pitchFamily="18" charset="0"/>
              </a:rPr>
              <a:t>vector velocity V </a:t>
            </a:r>
            <a:r>
              <a:rPr lang="en-GB" dirty="0">
                <a:latin typeface="Times New Roman" panose="02020603050405020304" pitchFamily="18" charset="0"/>
                <a:cs typeface="Times New Roman" panose="02020603050405020304" pitchFamily="18" charset="0"/>
              </a:rPr>
              <a:t>at any given point in the fluid, and average speed ṽ is the mean fluid speed through a control volume’s surface. </a:t>
            </a:r>
          </a:p>
          <a:p>
            <a:pPr algn="just"/>
            <a:r>
              <a:rPr lang="en-GB" dirty="0">
                <a:latin typeface="Times New Roman" panose="02020603050405020304" pitchFamily="18" charset="0"/>
                <a:cs typeface="Times New Roman" panose="02020603050405020304" pitchFamily="18" charset="0"/>
              </a:rPr>
              <a:t>Velocity is a vector quantity (</a:t>
            </a:r>
            <a:r>
              <a:rPr lang="en-GB" dirty="0">
                <a:solidFill>
                  <a:srgbClr val="00B050"/>
                </a:solidFill>
                <a:latin typeface="Times New Roman" panose="02020603050405020304" pitchFamily="18" charset="0"/>
                <a:cs typeface="Times New Roman" panose="02020603050405020304" pitchFamily="18" charset="0"/>
              </a:rPr>
              <a:t>magnitude and direction</a:t>
            </a:r>
            <a:r>
              <a:rPr lang="en-GB" dirty="0">
                <a:latin typeface="Times New Roman" panose="02020603050405020304" pitchFamily="18" charset="0"/>
                <a:cs typeface="Times New Roman" panose="02020603050405020304" pitchFamily="18" charset="0"/>
              </a:rPr>
              <a:t>), while speed is a scalar quantity (</a:t>
            </a:r>
            <a:r>
              <a:rPr lang="en-GB" dirty="0">
                <a:solidFill>
                  <a:srgbClr val="00B050"/>
                </a:solidFill>
                <a:latin typeface="Times New Roman" panose="02020603050405020304" pitchFamily="18" charset="0"/>
                <a:cs typeface="Times New Roman" panose="02020603050405020304" pitchFamily="18" charset="0"/>
              </a:rPr>
              <a:t>magnitude only</a:t>
            </a:r>
            <a:r>
              <a:rPr lang="en-GB" dirty="0">
                <a:latin typeface="Times New Roman" panose="02020603050405020304" pitchFamily="18" charset="0"/>
                <a:cs typeface="Times New Roman" panose="02020603050405020304" pitchFamily="18" charset="0"/>
              </a:rPr>
              <a:t>). The standard units of velocity and speed are meter per second (m s</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p>
          <a:p>
            <a:pPr algn="just"/>
            <a:r>
              <a:rPr lang="en-GB" dirty="0">
                <a:solidFill>
                  <a:srgbClr val="FF0000"/>
                </a:solidFill>
                <a:latin typeface="Times New Roman" panose="02020603050405020304" pitchFamily="18" charset="0"/>
                <a:cs typeface="Times New Roman" panose="02020603050405020304" pitchFamily="18" charset="0"/>
              </a:rPr>
              <a:t>Velocity</a:t>
            </a:r>
            <a:r>
              <a:rPr lang="en-GB" dirty="0">
                <a:latin typeface="Times New Roman" panose="02020603050405020304" pitchFamily="18" charset="0"/>
                <a:cs typeface="Times New Roman" panose="02020603050405020304" pitchFamily="18" charset="0"/>
              </a:rPr>
              <a:t> is important in determining pollution properties and mechanisms, such as mixing rates after an effluent is discharged to a stream, how rapidly an aquifer will become contaminated.</a:t>
            </a:r>
          </a:p>
        </p:txBody>
      </p:sp>
    </p:spTree>
    <p:extLst>
      <p:ext uri="{BB962C8B-B14F-4D97-AF65-F5344CB8AC3E}">
        <p14:creationId xmlns:p14="http://schemas.microsoft.com/office/powerpoint/2010/main" val="1460471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DEBE4B-9138-4BAC-A218-1D97E09D1450}"/>
              </a:ext>
            </a:extLst>
          </p:cNvPr>
          <p:cNvSpPr>
            <a:spLocks noGrp="1"/>
          </p:cNvSpPr>
          <p:nvPr>
            <p:ph idx="1"/>
          </p:nvPr>
        </p:nvSpPr>
        <p:spPr>
          <a:xfrm>
            <a:off x="1484310" y="790113"/>
            <a:ext cx="10018713" cy="5001087"/>
          </a:xfrm>
        </p:spPr>
        <p:txBody>
          <a:bodyPr/>
          <a:lstStyle/>
          <a:p>
            <a:pPr algn="just"/>
            <a:r>
              <a:rPr lang="en-GB" dirty="0">
                <a:latin typeface="Times New Roman" panose="02020603050405020304" pitchFamily="18" charset="0"/>
                <a:cs typeface="Times New Roman" panose="02020603050405020304" pitchFamily="18" charset="0"/>
              </a:rPr>
              <a:t>Another important fluid property is pressure. A force per unit area is </a:t>
            </a:r>
            <a:r>
              <a:rPr lang="en-GB" b="1" dirty="0">
                <a:solidFill>
                  <a:srgbClr val="FF0000"/>
                </a:solidFill>
                <a:latin typeface="Times New Roman" panose="02020603050405020304" pitchFamily="18" charset="0"/>
                <a:cs typeface="Times New Roman" panose="02020603050405020304" pitchFamily="18" charset="0"/>
              </a:rPr>
              <a:t>pressure (</a:t>
            </a:r>
            <a:r>
              <a:rPr lang="en-GB" b="1" i="1" dirty="0">
                <a:solidFill>
                  <a:srgbClr val="FF0000"/>
                </a:solidFill>
                <a:latin typeface="Times New Roman" panose="02020603050405020304" pitchFamily="18" charset="0"/>
                <a:cs typeface="Times New Roman" panose="02020603050405020304" pitchFamily="18" charset="0"/>
              </a:rPr>
              <a:t>p</a:t>
            </a:r>
            <a:r>
              <a:rPr lang="en-GB" b="1" dirty="0">
                <a:solidFill>
                  <a:srgbClr val="FF0000"/>
                </a:solidFill>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marL="0" indent="0" algn="just">
              <a:buNone/>
            </a:pPr>
            <a:endParaRPr lang="en-GB" dirty="0">
              <a:latin typeface="Times New Roman" panose="02020603050405020304" pitchFamily="18" charset="0"/>
              <a:cs typeface="Times New Roman" panose="02020603050405020304" pitchFamily="18" charset="0"/>
            </a:endParaRPr>
          </a:p>
          <a:p>
            <a:pPr algn="just"/>
            <a:r>
              <a:rPr lang="en-GB" i="1" dirty="0">
                <a:latin typeface="Times New Roman" panose="02020603050405020304" pitchFamily="18" charset="0"/>
                <a:cs typeface="Times New Roman" panose="02020603050405020304" pitchFamily="18" charset="0"/>
              </a:rPr>
              <a:t>p</a:t>
            </a:r>
            <a:r>
              <a:rPr lang="en-GB" dirty="0">
                <a:latin typeface="Times New Roman" panose="02020603050405020304" pitchFamily="18" charset="0"/>
                <a:cs typeface="Times New Roman" panose="02020603050405020304" pitchFamily="18" charset="0"/>
              </a:rPr>
              <a:t> is a type of stress that is exerted uniformly in all the directions.</a:t>
            </a:r>
          </a:p>
          <a:p>
            <a:pPr algn="just"/>
            <a:r>
              <a:rPr lang="en-GB" dirty="0">
                <a:latin typeface="Times New Roman" panose="02020603050405020304" pitchFamily="18" charset="0"/>
                <a:cs typeface="Times New Roman" panose="02020603050405020304" pitchFamily="18" charset="0"/>
              </a:rPr>
              <a:t>The standard unit of </a:t>
            </a:r>
            <a:r>
              <a:rPr lang="en-GB" i="1" dirty="0">
                <a:latin typeface="Times New Roman" panose="02020603050405020304" pitchFamily="18" charset="0"/>
                <a:cs typeface="Times New Roman" panose="02020603050405020304" pitchFamily="18" charset="0"/>
              </a:rPr>
              <a:t>p</a:t>
            </a:r>
            <a:r>
              <a:rPr lang="en-GB" dirty="0">
                <a:latin typeface="Times New Roman" panose="02020603050405020304" pitchFamily="18" charset="0"/>
                <a:cs typeface="Times New Roman" panose="02020603050405020304" pitchFamily="18" charset="0"/>
              </a:rPr>
              <a:t> is the </a:t>
            </a:r>
            <a:r>
              <a:rPr lang="en-GB" b="1" dirty="0">
                <a:latin typeface="Times New Roman" panose="02020603050405020304" pitchFamily="18" charset="0"/>
                <a:cs typeface="Times New Roman" panose="02020603050405020304" pitchFamily="18" charset="0"/>
              </a:rPr>
              <a:t>pascal (Pa), </a:t>
            </a:r>
            <a:r>
              <a:rPr lang="en-GB" dirty="0">
                <a:latin typeface="Times New Roman" panose="02020603050405020304" pitchFamily="18" charset="0"/>
                <a:cs typeface="Times New Roman" panose="02020603050405020304" pitchFamily="18" charset="0"/>
              </a:rPr>
              <a:t>which is equal to 1 N m</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p>
        </p:txBody>
      </p:sp>
      <p:pic>
        <p:nvPicPr>
          <p:cNvPr id="5" name="Picture 4">
            <a:extLst>
              <a:ext uri="{FF2B5EF4-FFF2-40B4-BE49-F238E27FC236}">
                <a16:creationId xmlns:a16="http://schemas.microsoft.com/office/drawing/2014/main" id="{5177D177-6B52-4B69-93A0-2BEB304002BA}"/>
              </a:ext>
            </a:extLst>
          </p:cNvPr>
          <p:cNvPicPr>
            <a:picLocks noChangeAspect="1"/>
          </p:cNvPicPr>
          <p:nvPr/>
        </p:nvPicPr>
        <p:blipFill>
          <a:blip r:embed="rId2"/>
          <a:stretch>
            <a:fillRect/>
          </a:stretch>
        </p:blipFill>
        <p:spPr>
          <a:xfrm>
            <a:off x="4319587" y="2695575"/>
            <a:ext cx="3552825" cy="733425"/>
          </a:xfrm>
          <a:prstGeom prst="rect">
            <a:avLst/>
          </a:prstGeom>
        </p:spPr>
      </p:pic>
    </p:spTree>
    <p:extLst>
      <p:ext uri="{BB962C8B-B14F-4D97-AF65-F5344CB8AC3E}">
        <p14:creationId xmlns:p14="http://schemas.microsoft.com/office/powerpoint/2010/main" val="13394021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8913ED-0FB1-47DC-9200-30F5A5AD7C9C}"/>
              </a:ext>
            </a:extLst>
          </p:cNvPr>
          <p:cNvSpPr>
            <a:spLocks noGrp="1"/>
          </p:cNvSpPr>
          <p:nvPr>
            <p:ph idx="1"/>
          </p:nvPr>
        </p:nvSpPr>
        <p:spPr>
          <a:xfrm>
            <a:off x="1484310" y="594805"/>
            <a:ext cx="10018713" cy="5196396"/>
          </a:xfrm>
        </p:spPr>
        <p:txBody>
          <a:bodyPr/>
          <a:lstStyle/>
          <a:p>
            <a:pPr algn="just"/>
            <a:r>
              <a:rPr lang="en-GB" dirty="0">
                <a:latin typeface="Times New Roman" panose="02020603050405020304" pitchFamily="18" charset="0"/>
                <a:cs typeface="Times New Roman" panose="02020603050405020304" pitchFamily="18" charset="0"/>
              </a:rPr>
              <a:t>Potential and kinetic energy discussions must consider the fluid acceleration due to </a:t>
            </a:r>
            <a:r>
              <a:rPr lang="en-GB" b="1" dirty="0">
                <a:latin typeface="Times New Roman" panose="02020603050405020304" pitchFamily="18" charset="0"/>
                <a:cs typeface="Times New Roman" panose="02020603050405020304" pitchFamily="18" charset="0"/>
              </a:rPr>
              <a:t>gravity</a:t>
            </a:r>
            <a:r>
              <a:rPr lang="en-GB" dirty="0">
                <a:latin typeface="Times New Roman" panose="02020603050405020304" pitchFamily="18" charset="0"/>
                <a:cs typeface="Times New Roman" panose="02020603050405020304" pitchFamily="18" charset="0"/>
              </a:rPr>
              <a:t>.</a:t>
            </a:r>
          </a:p>
          <a:p>
            <a:pPr algn="just"/>
            <a:r>
              <a:rPr lang="en-GB" dirty="0">
                <a:solidFill>
                  <a:srgbClr val="FF0000"/>
                </a:solidFill>
                <a:latin typeface="Times New Roman" panose="02020603050405020304" pitchFamily="18" charset="0"/>
                <a:cs typeface="Times New Roman" panose="02020603050405020304" pitchFamily="18" charset="0"/>
              </a:rPr>
              <a:t>Acceleration</a:t>
            </a:r>
            <a:r>
              <a:rPr lang="en-GB" dirty="0">
                <a:latin typeface="Times New Roman" panose="02020603050405020304" pitchFamily="18" charset="0"/>
                <a:cs typeface="Times New Roman" panose="02020603050405020304" pitchFamily="18" charset="0"/>
              </a:rPr>
              <a:t> is the time rate of change in the velocity of a fluid particle: length per time per time (m s</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In the countries, pollution rules, regulations, and standards are not used consistently and uniformly. For example, the regulations for ozone (O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are expressed volumetrically in parts per billion, but aerosols are usually mass per volume. </a:t>
            </a:r>
          </a:p>
          <a:p>
            <a:pPr algn="just"/>
            <a:r>
              <a:rPr lang="en-GB" dirty="0">
                <a:latin typeface="Times New Roman" panose="02020603050405020304" pitchFamily="18" charset="0"/>
                <a:cs typeface="Times New Roman" panose="02020603050405020304" pitchFamily="18" charset="0"/>
              </a:rPr>
              <a:t>Since volume is directly proportional and temperature indirectly proportional to density (combined gas law), some assumptions must be made before converting volumetric units (ppm, volume) to concentration units (µg m</a:t>
            </a:r>
            <a:r>
              <a:rPr lang="en-GB" baseline="30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985688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2BC162-5F7C-4BE8-91CA-20E6E730A157}"/>
              </a:ext>
            </a:extLst>
          </p:cNvPr>
          <p:cNvSpPr>
            <a:spLocks noGrp="1"/>
          </p:cNvSpPr>
          <p:nvPr>
            <p:ph idx="1"/>
          </p:nvPr>
        </p:nvSpPr>
        <p:spPr>
          <a:xfrm>
            <a:off x="1484310" y="763480"/>
            <a:ext cx="10018713" cy="5424255"/>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Unless otherwise stated, the first simplifying assumption is that the </a:t>
            </a:r>
            <a:r>
              <a:rPr lang="en-GB" b="1" dirty="0">
                <a:solidFill>
                  <a:srgbClr val="FF0000"/>
                </a:solidFill>
                <a:latin typeface="Times New Roman" panose="02020603050405020304" pitchFamily="18" charset="0"/>
                <a:cs typeface="Times New Roman" panose="02020603050405020304" pitchFamily="18" charset="0"/>
              </a:rPr>
              <a:t>ideal gas law </a:t>
            </a:r>
            <a:r>
              <a:rPr lang="en-GB" dirty="0">
                <a:latin typeface="Times New Roman" panose="02020603050405020304" pitchFamily="18" charset="0"/>
                <a:cs typeface="Times New Roman" panose="02020603050405020304" pitchFamily="18" charset="0"/>
              </a:rPr>
              <a:t>is expected to apply to environmental conditions:</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a:t>
            </a:r>
            <a:r>
              <a:rPr lang="en-GB" dirty="0">
                <a:solidFill>
                  <a:srgbClr val="0000FF"/>
                </a:solidFill>
                <a:latin typeface="Times New Roman" panose="02020603050405020304" pitchFamily="18" charset="0"/>
                <a:cs typeface="Times New Roman" panose="02020603050405020304" pitchFamily="18" charset="0"/>
              </a:rPr>
              <a:t>n</a:t>
            </a:r>
            <a:r>
              <a:rPr lang="en-GB" dirty="0">
                <a:latin typeface="Times New Roman" panose="02020603050405020304" pitchFamily="18" charset="0"/>
                <a:cs typeface="Times New Roman" panose="02020603050405020304" pitchFamily="18" charset="0"/>
              </a:rPr>
              <a:t> is the </a:t>
            </a:r>
            <a:r>
              <a:rPr lang="en-GB" b="1" dirty="0">
                <a:latin typeface="Times New Roman" panose="02020603050405020304" pitchFamily="18" charset="0"/>
                <a:cs typeface="Times New Roman" panose="02020603050405020304" pitchFamily="18" charset="0"/>
              </a:rPr>
              <a:t>number of moles </a:t>
            </a:r>
            <a:r>
              <a:rPr lang="en-GB" dirty="0">
                <a:latin typeface="Times New Roman" panose="02020603050405020304" pitchFamily="18" charset="0"/>
                <a:cs typeface="Times New Roman" panose="02020603050405020304" pitchFamily="18" charset="0"/>
              </a:rPr>
              <a:t>and </a:t>
            </a:r>
            <a:r>
              <a:rPr lang="en-GB" dirty="0">
                <a:solidFill>
                  <a:srgbClr val="0000FF"/>
                </a:solidFill>
                <a:latin typeface="Times New Roman" panose="02020603050405020304" pitchFamily="18" charset="0"/>
                <a:cs typeface="Times New Roman" panose="02020603050405020304" pitchFamily="18" charset="0"/>
              </a:rPr>
              <a:t>R’</a:t>
            </a:r>
            <a:r>
              <a:rPr lang="en-GB" dirty="0">
                <a:latin typeface="Times New Roman" panose="02020603050405020304" pitchFamily="18" charset="0"/>
                <a:cs typeface="Times New Roman" panose="02020603050405020304" pitchFamily="18" charset="0"/>
              </a:rPr>
              <a:t> is the </a:t>
            </a:r>
            <a:r>
              <a:rPr lang="en-GB" dirty="0">
                <a:solidFill>
                  <a:srgbClr val="FF0000"/>
                </a:solidFill>
                <a:latin typeface="Times New Roman" panose="02020603050405020304" pitchFamily="18" charset="0"/>
                <a:cs typeface="Times New Roman" panose="02020603050405020304" pitchFamily="18" charset="0"/>
              </a:rPr>
              <a:t>gas constant</a:t>
            </a:r>
            <a:r>
              <a:rPr lang="en-GB" dirty="0">
                <a:latin typeface="Times New Roman" panose="02020603050405020304" pitchFamily="18" charset="0"/>
                <a:cs typeface="Times New Roman" panose="02020603050405020304" pitchFamily="18" charset="0"/>
              </a:rPr>
              <a:t>, R’=8.315 J K</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mol</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An ideal gas is one in which the atoms or molecules are moving randomly and not interacting with one another.</a:t>
            </a:r>
          </a:p>
          <a:p>
            <a:pPr algn="just"/>
            <a:r>
              <a:rPr lang="en-GB" dirty="0">
                <a:latin typeface="Times New Roman" panose="02020603050405020304" pitchFamily="18" charset="0"/>
                <a:cs typeface="Times New Roman" panose="02020603050405020304" pitchFamily="18" charset="0"/>
              </a:rPr>
              <a:t>Under environmental conditions, e.g. standard temperature and pressure, most gases in the atmosphere behave like ideal gases.</a:t>
            </a:r>
          </a:p>
          <a:p>
            <a:pPr algn="just"/>
            <a:r>
              <a:rPr lang="en-GB" dirty="0">
                <a:latin typeface="Times New Roman" panose="02020603050405020304" pitchFamily="18" charset="0"/>
                <a:cs typeface="Times New Roman" panose="02020603050405020304" pitchFamily="18" charset="0"/>
              </a:rPr>
              <a:t>At decreasing temperatures and pressures, gases begin to deviate from ideal </a:t>
            </a:r>
            <a:r>
              <a:rPr lang="en-GB" dirty="0" err="1">
                <a:latin typeface="Times New Roman" panose="02020603050405020304" pitchFamily="18" charset="0"/>
                <a:cs typeface="Times New Roman" panose="02020603050405020304" pitchFamily="18" charset="0"/>
              </a:rPr>
              <a:t>behavior</a:t>
            </a:r>
            <a:r>
              <a:rPr lang="en-GB" dirty="0">
                <a:latin typeface="Times New Roman" panose="02020603050405020304" pitchFamily="18" charset="0"/>
                <a:cs typeface="Times New Roman" panose="02020603050405020304" pitchFamily="18" charset="0"/>
              </a:rPr>
              <a:t>, especially due to molecular size (i.e. less space between molecules means the ratio of molecule to void space increases) and intermolecular forces (i.e. the ratio of kinetic energy to intermolecular forces decreases)</a:t>
            </a:r>
            <a:endParaRPr lang="en-GB" baseline="30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17962387-4577-481D-869D-06BE4A4D6C02}"/>
              </a:ext>
            </a:extLst>
          </p:cNvPr>
          <p:cNvPicPr>
            <a:picLocks noChangeAspect="1"/>
          </p:cNvPicPr>
          <p:nvPr/>
        </p:nvPicPr>
        <p:blipFill>
          <a:blip r:embed="rId2"/>
          <a:stretch>
            <a:fillRect/>
          </a:stretch>
        </p:blipFill>
        <p:spPr>
          <a:xfrm>
            <a:off x="4882163" y="1824824"/>
            <a:ext cx="3848100" cy="504825"/>
          </a:xfrm>
          <a:prstGeom prst="rect">
            <a:avLst/>
          </a:prstGeom>
        </p:spPr>
      </p:pic>
    </p:spTree>
    <p:extLst>
      <p:ext uri="{BB962C8B-B14F-4D97-AF65-F5344CB8AC3E}">
        <p14:creationId xmlns:p14="http://schemas.microsoft.com/office/powerpoint/2010/main" val="13152004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0CA55C-9F9D-4888-802F-930FA23331B2}"/>
              </a:ext>
            </a:extLst>
          </p:cNvPr>
          <p:cNvSpPr>
            <a:spLocks noGrp="1"/>
          </p:cNvSpPr>
          <p:nvPr>
            <p:ph idx="1"/>
          </p:nvPr>
        </p:nvSpPr>
        <p:spPr>
          <a:xfrm>
            <a:off x="1484310" y="195309"/>
            <a:ext cx="10018713" cy="5595891"/>
          </a:xfrm>
        </p:spPr>
        <p:txBody>
          <a:bodyPr/>
          <a:lstStyle/>
          <a:p>
            <a:pPr algn="just"/>
            <a:r>
              <a:rPr lang="en-GB" dirty="0">
                <a:latin typeface="Times New Roman" panose="02020603050405020304" pitchFamily="18" charset="0"/>
                <a:cs typeface="Times New Roman" panose="02020603050405020304" pitchFamily="18" charset="0"/>
              </a:rPr>
              <a:t>Since </a:t>
            </a:r>
            <a:r>
              <a:rPr lang="en-GB" dirty="0">
                <a:solidFill>
                  <a:srgbClr val="FF0000"/>
                </a:solidFill>
                <a:latin typeface="Times New Roman" panose="02020603050405020304" pitchFamily="18" charset="0"/>
                <a:cs typeface="Times New Roman" panose="02020603050405020304" pitchFamily="18" charset="0"/>
              </a:rPr>
              <a:t>the density (</a:t>
            </a:r>
            <a:r>
              <a:rPr lang="el-GR" i="1" dirty="0">
                <a:solidFill>
                  <a:srgbClr val="FF0000"/>
                </a:solidFill>
                <a:latin typeface="Times New Roman" panose="02020603050405020304" pitchFamily="18" charset="0"/>
                <a:cs typeface="Times New Roman" panose="02020603050405020304" pitchFamily="18" charset="0"/>
              </a:rPr>
              <a:t>ρ</a:t>
            </a:r>
            <a:r>
              <a:rPr lang="en-GB" dirty="0">
                <a:solidFill>
                  <a:srgbClr val="FF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of a fluid is its mass per unit volume (e.g. mg m</a:t>
            </a:r>
            <a:r>
              <a:rPr lang="en-GB" baseline="30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 the density of an ideal gas is found using the gas constant specific to that molecule and applying the ideal gas law:</a:t>
            </a:r>
          </a:p>
          <a:p>
            <a:pPr algn="just"/>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a:t>
            </a:r>
            <a:r>
              <a:rPr lang="en-GB" b="1" i="1" dirty="0">
                <a:latin typeface="Times New Roman" panose="02020603050405020304" pitchFamily="18" charset="0"/>
                <a:cs typeface="Times New Roman" panose="02020603050405020304" pitchFamily="18" charset="0"/>
              </a:rPr>
              <a:t>p </a:t>
            </a:r>
            <a:r>
              <a:rPr lang="en-GB" b="1" dirty="0">
                <a:latin typeface="Times New Roman" panose="02020603050405020304" pitchFamily="18" charset="0"/>
                <a:cs typeface="Times New Roman" panose="02020603050405020304" pitchFamily="18" charset="0"/>
              </a:rPr>
              <a:t>= gas pressure</a:t>
            </a:r>
            <a:r>
              <a:rPr lang="en-GB" i="1" dirty="0">
                <a:latin typeface="Times New Roman" panose="02020603050405020304" pitchFamily="18" charset="0"/>
                <a:cs typeface="Times New Roman" panose="02020603050405020304" pitchFamily="18" charset="0"/>
              </a:rPr>
              <a:t>; </a:t>
            </a:r>
            <a:r>
              <a:rPr lang="en-GB" b="1" i="1" dirty="0">
                <a:latin typeface="Times New Roman" panose="02020603050405020304" pitchFamily="18" charset="0"/>
                <a:cs typeface="Times New Roman" panose="02020603050405020304" pitchFamily="18" charset="0"/>
              </a:rPr>
              <a:t>R </a:t>
            </a:r>
            <a:r>
              <a:rPr lang="en-GB" b="1" dirty="0">
                <a:latin typeface="Times New Roman" panose="02020603050405020304" pitchFamily="18" charset="0"/>
                <a:cs typeface="Times New Roman" panose="02020603050405020304" pitchFamily="18" charset="0"/>
              </a:rPr>
              <a:t>= specific gas constan</a:t>
            </a:r>
            <a:r>
              <a:rPr lang="en-GB" dirty="0">
                <a:latin typeface="Times New Roman" panose="02020603050405020304" pitchFamily="18" charset="0"/>
                <a:cs typeface="Times New Roman" panose="02020603050405020304" pitchFamily="18" charset="0"/>
              </a:rPr>
              <a:t>t; </a:t>
            </a:r>
            <a:r>
              <a:rPr lang="en-GB" b="1" i="1" dirty="0">
                <a:latin typeface="Times New Roman" panose="02020603050405020304" pitchFamily="18" charset="0"/>
                <a:cs typeface="Times New Roman" panose="02020603050405020304" pitchFamily="18" charset="0"/>
              </a:rPr>
              <a:t>T</a:t>
            </a:r>
            <a:r>
              <a:rPr lang="en-GB" b="1" dirty="0">
                <a:latin typeface="Times New Roman" panose="02020603050405020304" pitchFamily="18" charset="0"/>
                <a:cs typeface="Times New Roman" panose="02020603050405020304" pitchFamily="18" charset="0"/>
              </a:rPr>
              <a:t> = absolute temperature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specific gas constant must be known to calculate the gas density. R for air is 287 J kg</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K</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 The specific gas constant for methane (RCH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is 518 J kg</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K</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At these assumptions, at 25 ºC and 760 mmHg, ppb (vol.) can be converted to µg m</a:t>
            </a:r>
            <a:r>
              <a:rPr lang="en-GB" baseline="30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a:t>
            </a:r>
          </a:p>
          <a:p>
            <a:pPr marL="0" indent="0" algn="just">
              <a:buNone/>
            </a:pPr>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Where MW = molecular weight.</a:t>
            </a:r>
          </a:p>
        </p:txBody>
      </p:sp>
      <p:pic>
        <p:nvPicPr>
          <p:cNvPr id="5" name="Picture 4">
            <a:extLst>
              <a:ext uri="{FF2B5EF4-FFF2-40B4-BE49-F238E27FC236}">
                <a16:creationId xmlns:a16="http://schemas.microsoft.com/office/drawing/2014/main" id="{3175584D-A248-4791-918B-0BBD4336B84B}"/>
              </a:ext>
            </a:extLst>
          </p:cNvPr>
          <p:cNvPicPr>
            <a:picLocks noChangeAspect="1"/>
          </p:cNvPicPr>
          <p:nvPr/>
        </p:nvPicPr>
        <p:blipFill>
          <a:blip r:embed="rId2"/>
          <a:stretch>
            <a:fillRect/>
          </a:stretch>
        </p:blipFill>
        <p:spPr>
          <a:xfrm>
            <a:off x="4784370" y="1559094"/>
            <a:ext cx="3893255" cy="429505"/>
          </a:xfrm>
          <a:prstGeom prst="rect">
            <a:avLst/>
          </a:prstGeom>
        </p:spPr>
      </p:pic>
      <p:pic>
        <p:nvPicPr>
          <p:cNvPr id="7" name="Picture 6">
            <a:extLst>
              <a:ext uri="{FF2B5EF4-FFF2-40B4-BE49-F238E27FC236}">
                <a16:creationId xmlns:a16="http://schemas.microsoft.com/office/drawing/2014/main" id="{F9D38075-49B4-41EF-9E7D-934F04673C18}"/>
              </a:ext>
            </a:extLst>
          </p:cNvPr>
          <p:cNvPicPr>
            <a:picLocks noChangeAspect="1"/>
          </p:cNvPicPr>
          <p:nvPr/>
        </p:nvPicPr>
        <p:blipFill>
          <a:blip r:embed="rId3"/>
          <a:stretch>
            <a:fillRect/>
          </a:stretch>
        </p:blipFill>
        <p:spPr>
          <a:xfrm>
            <a:off x="5991734" y="4672058"/>
            <a:ext cx="4501042" cy="1990633"/>
          </a:xfrm>
          <a:prstGeom prst="rect">
            <a:avLst/>
          </a:prstGeom>
        </p:spPr>
      </p:pic>
    </p:spTree>
    <p:extLst>
      <p:ext uri="{BB962C8B-B14F-4D97-AF65-F5344CB8AC3E}">
        <p14:creationId xmlns:p14="http://schemas.microsoft.com/office/powerpoint/2010/main" val="864804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AF36-58E9-4ADD-B5CE-8EE91B1AF8EA}"/>
              </a:ext>
            </a:extLst>
          </p:cNvPr>
          <p:cNvSpPr>
            <a:spLocks noGrp="1"/>
          </p:cNvSpPr>
          <p:nvPr>
            <p:ph type="title"/>
          </p:nvPr>
        </p:nvSpPr>
        <p:spPr>
          <a:xfrm>
            <a:off x="1653363" y="365760"/>
            <a:ext cx="9367203" cy="1188720"/>
          </a:xfrm>
        </p:spPr>
        <p:txBody>
          <a:bodyPr>
            <a:normAutofit/>
          </a:bodyPr>
          <a:lstStyle/>
          <a:p>
            <a:r>
              <a:rPr lang="en-GB" dirty="0">
                <a:solidFill>
                  <a:srgbClr val="0000FF"/>
                </a:solidFill>
                <a:latin typeface="Times New Roman" panose="02020603050405020304" pitchFamily="18" charset="0"/>
                <a:cs typeface="Times New Roman" panose="02020603050405020304" pitchFamily="18" charset="0"/>
              </a:rPr>
              <a:t>The State of the Atmosphere - </a:t>
            </a:r>
            <a:r>
              <a:rPr lang="en-GB" b="1" dirty="0">
                <a:solidFill>
                  <a:srgbClr val="0000FF"/>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A34440BA-747C-4524-942D-187702BF4083}"/>
              </a:ext>
            </a:extLst>
          </p:cNvPr>
          <p:cNvSpPr>
            <a:spLocks noGrp="1"/>
          </p:cNvSpPr>
          <p:nvPr>
            <p:ph idx="1"/>
          </p:nvPr>
        </p:nvSpPr>
        <p:spPr>
          <a:xfrm>
            <a:off x="1653363" y="1740023"/>
            <a:ext cx="9367204" cy="4477897"/>
          </a:xfrm>
        </p:spPr>
        <p:txBody>
          <a:bodyPr anchor="t">
            <a:normAutofit/>
          </a:bodyPr>
          <a:lstStyle/>
          <a:p>
            <a:pPr algn="just"/>
            <a:r>
              <a:rPr lang="en-GB" sz="2400" dirty="0">
                <a:latin typeface="Times New Roman" panose="02020603050405020304" pitchFamily="18" charset="0"/>
                <a:cs typeface="Times New Roman" panose="02020603050405020304" pitchFamily="18" charset="0"/>
              </a:rPr>
              <a:t>The air pollution events have often been associated with dramatic atmospheric visuals, such as </a:t>
            </a:r>
            <a:r>
              <a:rPr lang="en-GB" sz="2400" dirty="0">
                <a:solidFill>
                  <a:srgbClr val="FF0000"/>
                </a:solidFill>
                <a:latin typeface="Times New Roman" panose="02020603050405020304" pitchFamily="18" charset="0"/>
                <a:cs typeface="Times New Roman" panose="02020603050405020304" pitchFamily="18" charset="0"/>
              </a:rPr>
              <a:t>smoke</a:t>
            </a:r>
            <a:r>
              <a:rPr lang="en-GB" sz="2400" dirty="0">
                <a:latin typeface="Times New Roman" panose="02020603050405020304" pitchFamily="18" charset="0"/>
                <a:cs typeface="Times New Roman" panose="02020603050405020304" pitchFamily="18" charset="0"/>
              </a:rPr>
              <a:t> billowing from industrial stacks into the air, </a:t>
            </a:r>
            <a:r>
              <a:rPr lang="en-GB" sz="2400" dirty="0">
                <a:solidFill>
                  <a:srgbClr val="FF0000"/>
                </a:solidFill>
                <a:latin typeface="Times New Roman" panose="02020603050405020304" pitchFamily="18" charset="0"/>
                <a:cs typeface="Times New Roman" panose="02020603050405020304" pitchFamily="18" charset="0"/>
              </a:rPr>
              <a:t>smog</a:t>
            </a:r>
            <a:r>
              <a:rPr lang="en-GB" sz="2400" dirty="0">
                <a:latin typeface="Times New Roman" panose="02020603050405020304" pitchFamily="18" charset="0"/>
                <a:cs typeface="Times New Roman" panose="02020603050405020304" pitchFamily="18" charset="0"/>
              </a:rPr>
              <a:t> hanging over large cities, dead trees from </a:t>
            </a:r>
            <a:r>
              <a:rPr lang="en-GB" sz="2400" dirty="0">
                <a:solidFill>
                  <a:srgbClr val="FF0000"/>
                </a:solidFill>
                <a:latin typeface="Times New Roman" panose="02020603050405020304" pitchFamily="18" charset="0"/>
                <a:cs typeface="Times New Roman" panose="02020603050405020304" pitchFamily="18" charset="0"/>
              </a:rPr>
              <a:t>acid rain</a:t>
            </a:r>
            <a:r>
              <a:rPr lang="en-GB" sz="2400" dirty="0">
                <a:latin typeface="Times New Roman" panose="02020603050405020304" pitchFamily="18" charset="0"/>
                <a:cs typeface="Times New Roman" panose="02020603050405020304" pitchFamily="18" charset="0"/>
              </a:rPr>
              <a:t>, and disasters with plume of contaminants reaching upward and outward into the troposphere, the lowest atmosphere layer where humans and other organisms reside.</a:t>
            </a:r>
          </a:p>
          <a:p>
            <a:pPr algn="just"/>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Increasing levels of </a:t>
            </a:r>
            <a:r>
              <a:rPr lang="en-GB" sz="2400" dirty="0">
                <a:solidFill>
                  <a:srgbClr val="FF0000"/>
                </a:solidFill>
                <a:latin typeface="Times New Roman" panose="02020603050405020304" pitchFamily="18" charset="0"/>
                <a:cs typeface="Times New Roman" panose="02020603050405020304" pitchFamily="18" charset="0"/>
              </a:rPr>
              <a:t>greenhouse gases </a:t>
            </a:r>
            <a:r>
              <a:rPr lang="en-GB" sz="2400" dirty="0">
                <a:latin typeface="Times New Roman" panose="02020603050405020304" pitchFamily="18" charset="0"/>
                <a:cs typeface="Times New Roman" panose="02020603050405020304" pitchFamily="18" charset="0"/>
              </a:rPr>
              <a:t>in the troposphere; so-called “</a:t>
            </a:r>
            <a:r>
              <a:rPr lang="en-GB" sz="2400" b="1" dirty="0">
                <a:latin typeface="Times New Roman" panose="02020603050405020304" pitchFamily="18" charset="0"/>
                <a:cs typeface="Times New Roman" panose="02020603050405020304" pitchFamily="18" charset="0"/>
              </a:rPr>
              <a:t>hole</a:t>
            </a:r>
            <a:r>
              <a:rPr lang="en-GB" sz="2400" dirty="0">
                <a:latin typeface="Times New Roman" panose="02020603050405020304" pitchFamily="18" charset="0"/>
                <a:cs typeface="Times New Roman" panose="02020603050405020304" pitchFamily="18" charset="0"/>
              </a:rPr>
              <a:t>” in the ozone layer higher up in atmosphere (stratosphere).</a:t>
            </a:r>
          </a:p>
        </p:txBody>
      </p:sp>
    </p:spTree>
    <p:extLst>
      <p:ext uri="{BB962C8B-B14F-4D97-AF65-F5344CB8AC3E}">
        <p14:creationId xmlns:p14="http://schemas.microsoft.com/office/powerpoint/2010/main" val="3470032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E3544F-80AA-460F-B322-B1BAE576BF20}"/>
              </a:ext>
            </a:extLst>
          </p:cNvPr>
          <p:cNvSpPr>
            <a:spLocks noGrp="1"/>
          </p:cNvSpPr>
          <p:nvPr>
            <p:ph idx="1"/>
          </p:nvPr>
        </p:nvSpPr>
        <p:spPr>
          <a:xfrm>
            <a:off x="1484310" y="1045029"/>
            <a:ext cx="10018713" cy="4876800"/>
          </a:xfrm>
        </p:spPr>
        <p:txBody>
          <a:bodyPr>
            <a:normAutofit/>
          </a:bodyPr>
          <a:lstStyle/>
          <a:p>
            <a:pPr algn="just"/>
            <a:r>
              <a:rPr lang="en-GB" dirty="0">
                <a:latin typeface="Times New Roman" panose="02020603050405020304" pitchFamily="18" charset="0"/>
                <a:cs typeface="Times New Roman" panose="02020603050405020304" pitchFamily="18" charset="0"/>
              </a:rPr>
              <a:t>It is a common practice to add concentrations of nitrogen dioxide and nitric oxide in ppm (vol.) and express the sum as “</a:t>
            </a:r>
            <a:r>
              <a:rPr lang="en-GB" b="1" dirty="0">
                <a:solidFill>
                  <a:srgbClr val="FF0000"/>
                </a:solidFill>
                <a:latin typeface="Times New Roman" panose="02020603050405020304" pitchFamily="18" charset="0"/>
                <a:cs typeface="Times New Roman" panose="02020603050405020304" pitchFamily="18" charset="0"/>
              </a:rPr>
              <a:t>oxides of nitrogen</a:t>
            </a:r>
            <a:r>
              <a:rPr lang="en-GB" dirty="0">
                <a:latin typeface="Times New Roman" panose="02020603050405020304" pitchFamily="18" charset="0"/>
                <a:cs typeface="Times New Roman" panose="02020603050405020304" pitchFamily="18" charset="0"/>
              </a:rPr>
              <a:t>”. In metric units, conversion from ppm (vol.) to µg m</a:t>
            </a:r>
            <a:r>
              <a:rPr lang="en-GB" baseline="30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must be calculated separately for nitrogen dioxide and nitric oxide prior to addition.</a:t>
            </a:r>
          </a:p>
          <a:p>
            <a:pPr algn="just"/>
            <a:endParaRPr lang="en-GB" dirty="0">
              <a:latin typeface="Times New Roman" panose="02020603050405020304" pitchFamily="18" charset="0"/>
              <a:cs typeface="Times New Roman" panose="02020603050405020304" pitchFamily="18" charset="0"/>
            </a:endParaRPr>
          </a:p>
          <a:p>
            <a:pPr algn="just"/>
            <a:r>
              <a:rPr lang="en-GB" b="1" dirty="0">
                <a:solidFill>
                  <a:srgbClr val="0000FF"/>
                </a:solidFill>
                <a:latin typeface="Times New Roman" panose="02020603050405020304" pitchFamily="18" charset="0"/>
                <a:cs typeface="Times New Roman" panose="02020603050405020304" pitchFamily="18" charset="0"/>
              </a:rPr>
              <a:t>Density</a:t>
            </a:r>
            <a:r>
              <a:rPr lang="en-GB" dirty="0">
                <a:latin typeface="Times New Roman" panose="02020603050405020304" pitchFamily="18" charset="0"/>
                <a:cs typeface="Times New Roman" panose="02020603050405020304" pitchFamily="18" charset="0"/>
              </a:rPr>
              <a:t> is a very important fluid property for any air pollution situation.</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If a pollutant is very dense, such as a heavy particle, it will stay aloft for a much shorter time and distance than will a lighter particle of the same shape and size.</a:t>
            </a:r>
          </a:p>
          <a:p>
            <a:endParaRPr lang="en-GB" dirty="0"/>
          </a:p>
        </p:txBody>
      </p:sp>
    </p:spTree>
    <p:extLst>
      <p:ext uri="{BB962C8B-B14F-4D97-AF65-F5344CB8AC3E}">
        <p14:creationId xmlns:p14="http://schemas.microsoft.com/office/powerpoint/2010/main" val="4156379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45113A1-F5BD-4729-94BB-28020D5118AC}"/>
              </a:ext>
            </a:extLst>
          </p:cNvPr>
          <p:cNvSpPr>
            <a:spLocks noGrp="1"/>
          </p:cNvSpPr>
          <p:nvPr>
            <p:ph type="title"/>
          </p:nvPr>
        </p:nvSpPr>
        <p:spPr>
          <a:xfrm>
            <a:off x="1653363" y="365760"/>
            <a:ext cx="9367203" cy="1188720"/>
          </a:xfrm>
        </p:spPr>
        <p:txBody>
          <a:bodyPr>
            <a:normAutofit fontScale="90000"/>
          </a:bodyPr>
          <a:lstStyle/>
          <a:p>
            <a:r>
              <a:rPr lang="en-GB" dirty="0">
                <a:solidFill>
                  <a:srgbClr val="0000FF"/>
                </a:solidFill>
              </a:rPr>
              <a:t>The Science of Air Pollution- </a:t>
            </a:r>
            <a:r>
              <a:rPr lang="en-GB" b="1" dirty="0">
                <a:solidFill>
                  <a:srgbClr val="0000FF"/>
                </a:solidFill>
              </a:rPr>
              <a:t>Air Pollution in perspective</a:t>
            </a:r>
          </a:p>
        </p:txBody>
      </p:sp>
      <p:sp>
        <p:nvSpPr>
          <p:cNvPr id="5" name="Content Placeholder 2">
            <a:extLst>
              <a:ext uri="{FF2B5EF4-FFF2-40B4-BE49-F238E27FC236}">
                <a16:creationId xmlns:a16="http://schemas.microsoft.com/office/drawing/2014/main" id="{5DD284CF-DA76-4BD1-A57B-79925733FF19}"/>
              </a:ext>
            </a:extLst>
          </p:cNvPr>
          <p:cNvSpPr>
            <a:spLocks noGrp="1"/>
          </p:cNvSpPr>
          <p:nvPr>
            <p:ph idx="1"/>
          </p:nvPr>
        </p:nvSpPr>
        <p:spPr>
          <a:xfrm>
            <a:off x="1484310" y="2157275"/>
            <a:ext cx="10018713" cy="3950562"/>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Biologists may think of how contaminants in the air affect </a:t>
            </a:r>
            <a:r>
              <a:rPr lang="en-GB" b="1" dirty="0">
                <a:solidFill>
                  <a:srgbClr val="00B050"/>
                </a:solidFill>
                <a:latin typeface="Times New Roman" panose="02020603050405020304" pitchFamily="18" charset="0"/>
                <a:cs typeface="Times New Roman" panose="02020603050405020304" pitchFamily="18" charset="0"/>
              </a:rPr>
              <a:t>living things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Ecologists are often interested in how exposures to air pollutants affect </a:t>
            </a:r>
            <a:r>
              <a:rPr lang="en-GB" b="1" dirty="0">
                <a:solidFill>
                  <a:srgbClr val="00B050"/>
                </a:solidFill>
                <a:latin typeface="Times New Roman" panose="02020603050405020304" pitchFamily="18" charset="0"/>
                <a:cs typeface="Times New Roman" panose="02020603050405020304" pitchFamily="18" charset="0"/>
              </a:rPr>
              <a:t>biodiversity</a:t>
            </a:r>
            <a:r>
              <a:rPr lang="en-GB" b="1"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overall ecosystem health</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Biomedical scientists are concerned about the </a:t>
            </a:r>
            <a:r>
              <a:rPr lang="en-GB" b="1" dirty="0">
                <a:solidFill>
                  <a:srgbClr val="00B050"/>
                </a:solidFill>
                <a:latin typeface="Times New Roman" panose="02020603050405020304" pitchFamily="18" charset="0"/>
                <a:cs typeface="Times New Roman" panose="02020603050405020304" pitchFamily="18" charset="0"/>
              </a:rPr>
              <a:t>diseases</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associated with various air contaminants.</a:t>
            </a:r>
          </a:p>
          <a:p>
            <a:pPr algn="just"/>
            <a:r>
              <a:rPr lang="en-GB" dirty="0">
                <a:latin typeface="Times New Roman" panose="02020603050405020304" pitchFamily="18" charset="0"/>
                <a:cs typeface="Times New Roman" panose="02020603050405020304" pitchFamily="18" charset="0"/>
              </a:rPr>
              <a:t>Toxicologists, in particular, are interested in how these effects differ from one species to another and from one type of contaminant to another.</a:t>
            </a:r>
          </a:p>
          <a:p>
            <a:pPr algn="just"/>
            <a:r>
              <a:rPr lang="en-GB" dirty="0">
                <a:latin typeface="Times New Roman" panose="02020603050405020304" pitchFamily="18" charset="0"/>
                <a:cs typeface="Times New Roman" panose="02020603050405020304" pitchFamily="18" charset="0"/>
              </a:rPr>
              <a:t>It is not unusual for a compound to be acutely toxic at low doses for fish, but acutely toxic in mammals only at much higher doses.</a:t>
            </a:r>
          </a:p>
        </p:txBody>
      </p:sp>
    </p:spTree>
    <p:extLst>
      <p:ext uri="{BB962C8B-B14F-4D97-AF65-F5344CB8AC3E}">
        <p14:creationId xmlns:p14="http://schemas.microsoft.com/office/powerpoint/2010/main" val="2065412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B02BE9-C9CE-4ACB-8D1B-32C92BB53EFC}"/>
              </a:ext>
            </a:extLst>
          </p:cNvPr>
          <p:cNvSpPr>
            <a:spLocks noGrp="1"/>
          </p:cNvSpPr>
          <p:nvPr>
            <p:ph idx="1"/>
          </p:nvPr>
        </p:nvSpPr>
        <p:spPr>
          <a:xfrm>
            <a:off x="1484310" y="674703"/>
            <a:ext cx="10018713" cy="5116497"/>
          </a:xfrm>
        </p:spPr>
        <p:txBody>
          <a:bodyPr/>
          <a:lstStyle/>
          <a:p>
            <a:pPr algn="just"/>
            <a:r>
              <a:rPr lang="en-GB" dirty="0">
                <a:latin typeface="Times New Roman" panose="02020603050405020304" pitchFamily="18" charset="0"/>
                <a:cs typeface="Times New Roman" panose="02020603050405020304" pitchFamily="18" charset="0"/>
              </a:rPr>
              <a:t>Biological specialists have myriad concerns about air pollution, such as geneticists’ interest in how pollutants may change genetic material in organisms or how genetically modified organisms may be transported into the atmosphere and potentially reach human populations and ecosystems.</a:t>
            </a:r>
          </a:p>
          <a:p>
            <a:pPr algn="just"/>
            <a:r>
              <a:rPr lang="en-GB" dirty="0">
                <a:latin typeface="Times New Roman" panose="02020603050405020304" pitchFamily="18" charset="0"/>
                <a:cs typeface="Times New Roman" panose="02020603050405020304" pitchFamily="18" charset="0"/>
              </a:rPr>
              <a:t>Epidemiologists are interested in how </a:t>
            </a:r>
            <a:r>
              <a:rPr lang="en-GB" dirty="0">
                <a:solidFill>
                  <a:schemeClr val="accent3">
                    <a:lumMod val="75000"/>
                  </a:schemeClr>
                </a:solidFill>
                <a:latin typeface="Times New Roman" panose="02020603050405020304" pitchFamily="18" charset="0"/>
                <a:cs typeface="Times New Roman" panose="02020603050405020304" pitchFamily="18" charset="0"/>
              </a:rPr>
              <a:t>the exposure and effects of air pollutants differ in time and space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Chemists are often concerned about the various types of pollutants. For example, they may be interested in </a:t>
            </a:r>
            <a:r>
              <a:rPr lang="en-GB" dirty="0">
                <a:solidFill>
                  <a:schemeClr val="accent3">
                    <a:lumMod val="75000"/>
                  </a:schemeClr>
                </a:solidFill>
                <a:latin typeface="Times New Roman" panose="02020603050405020304" pitchFamily="18" charset="0"/>
                <a:cs typeface="Times New Roman" panose="02020603050405020304" pitchFamily="18" charset="0"/>
              </a:rPr>
              <a:t>how reactive or persistent certain compounds are after they are released from a stack, vent, or tailpipe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How the compounds change after release, i.e. what reactions occur in the atmosphere after release.</a:t>
            </a:r>
          </a:p>
        </p:txBody>
      </p:sp>
    </p:spTree>
    <p:extLst>
      <p:ext uri="{BB962C8B-B14F-4D97-AF65-F5344CB8AC3E}">
        <p14:creationId xmlns:p14="http://schemas.microsoft.com/office/powerpoint/2010/main" val="459049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48C93-E5A7-4367-987A-F8FD78B5E510}"/>
              </a:ext>
            </a:extLst>
          </p:cNvPr>
          <p:cNvSpPr>
            <a:spLocks noGrp="1"/>
          </p:cNvSpPr>
          <p:nvPr>
            <p:ph idx="1"/>
          </p:nvPr>
        </p:nvSpPr>
        <p:spPr>
          <a:xfrm>
            <a:off x="1484310" y="754603"/>
            <a:ext cx="10018713" cy="5036598"/>
          </a:xfrm>
        </p:spPr>
        <p:txBody>
          <a:bodyPr/>
          <a:lstStyle/>
          <a:p>
            <a:pPr algn="just"/>
            <a:r>
              <a:rPr lang="en-GB" dirty="0">
                <a:latin typeface="Times New Roman" panose="02020603050405020304" pitchFamily="18" charset="0"/>
                <a:cs typeface="Times New Roman" panose="02020603050405020304" pitchFamily="18" charset="0"/>
              </a:rPr>
              <a:t>This is also the concern of physicists, who want to explain the </a:t>
            </a:r>
            <a:r>
              <a:rPr lang="en-GB" b="1" dirty="0">
                <a:latin typeface="Times New Roman" panose="02020603050405020304" pitchFamily="18" charset="0"/>
                <a:cs typeface="Times New Roman" panose="02020603050405020304" pitchFamily="18" charset="0"/>
              </a:rPr>
              <a:t>thermodynamics</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motion</a:t>
            </a:r>
            <a:r>
              <a:rPr lang="en-GB" dirty="0">
                <a:latin typeface="Times New Roman" panose="02020603050405020304" pitchFamily="18" charset="0"/>
                <a:cs typeface="Times New Roman" panose="02020603050405020304" pitchFamily="18" charset="0"/>
              </a:rPr>
              <a:t> that is involved in this transfer and </a:t>
            </a:r>
            <a:r>
              <a:rPr lang="en-GB" dirty="0">
                <a:solidFill>
                  <a:srgbClr val="0000FF"/>
                </a:solidFill>
                <a:latin typeface="Times New Roman" panose="02020603050405020304" pitchFamily="18" charset="0"/>
                <a:cs typeface="Times New Roman" panose="02020603050405020304" pitchFamily="18" charset="0"/>
              </a:rPr>
              <a:t>the fate of air pollutants</a:t>
            </a:r>
            <a:r>
              <a:rPr lang="en-GB" dirty="0">
                <a:latin typeface="Times New Roman" panose="02020603050405020304" pitchFamily="18" charset="0"/>
                <a:cs typeface="Times New Roman" panose="02020603050405020304" pitchFamily="18" charset="0"/>
              </a:rPr>
              <a:t> as they are created and after they are released. </a:t>
            </a:r>
          </a:p>
          <a:p>
            <a:pPr algn="just"/>
            <a:r>
              <a:rPr lang="en-GB" dirty="0">
                <a:latin typeface="Times New Roman" panose="02020603050405020304" pitchFamily="18" charset="0"/>
                <a:cs typeface="Times New Roman" panose="02020603050405020304" pitchFamily="18" charset="0"/>
              </a:rPr>
              <a:t>People living near an industrial complex likely will see frequent, visible signs of pollution, such as </a:t>
            </a:r>
            <a:r>
              <a:rPr lang="en-GB" dirty="0">
                <a:solidFill>
                  <a:schemeClr val="accent3">
                    <a:lumMod val="75000"/>
                  </a:schemeClr>
                </a:solidFill>
                <a:latin typeface="Times New Roman" panose="02020603050405020304" pitchFamily="18" charset="0"/>
                <a:cs typeface="Times New Roman" panose="02020603050405020304" pitchFamily="18" charset="0"/>
              </a:rPr>
              <a:t>dark plumes </a:t>
            </a:r>
            <a:r>
              <a:rPr lang="en-GB" dirty="0">
                <a:latin typeface="Times New Roman" panose="02020603050405020304" pitchFamily="18" charset="0"/>
                <a:cs typeface="Times New Roman" panose="02020603050405020304" pitchFamily="18" charset="0"/>
              </a:rPr>
              <a:t>emitted from smoke stacks or </a:t>
            </a:r>
            <a:r>
              <a:rPr lang="en-GB" dirty="0">
                <a:solidFill>
                  <a:schemeClr val="accent3">
                    <a:lumMod val="75000"/>
                  </a:schemeClr>
                </a:solidFill>
                <a:latin typeface="Times New Roman" panose="02020603050405020304" pitchFamily="18" charset="0"/>
                <a:cs typeface="Times New Roman" panose="02020603050405020304" pitchFamily="18" charset="0"/>
              </a:rPr>
              <a:t>hazy conditions</a:t>
            </a:r>
            <a:r>
              <a:rPr lang="en-GB" dirty="0">
                <a:latin typeface="Times New Roman" panose="02020603050405020304" pitchFamily="18" charset="0"/>
                <a:cs typeface="Times New Roman" panose="02020603050405020304" pitchFamily="18" charset="0"/>
              </a:rPr>
              <a:t> on certain days.</a:t>
            </a:r>
          </a:p>
          <a:p>
            <a:pPr algn="just"/>
            <a:r>
              <a:rPr lang="en-GB" dirty="0">
                <a:latin typeface="Times New Roman" panose="02020603050405020304" pitchFamily="18" charset="0"/>
                <a:cs typeface="Times New Roman" panose="02020603050405020304" pitchFamily="18" charset="0"/>
              </a:rPr>
              <a:t>A person with asthma may be more concerned about certain air pollutants than those who have never experienced breathing problems.</a:t>
            </a:r>
          </a:p>
          <a:p>
            <a:pPr algn="just"/>
            <a:r>
              <a:rPr lang="en-GB" dirty="0">
                <a:solidFill>
                  <a:srgbClr val="FF0000"/>
                </a:solidFill>
                <a:latin typeface="Times New Roman" panose="02020603050405020304" pitchFamily="18" charset="0"/>
                <a:cs typeface="Times New Roman" panose="02020603050405020304" pitchFamily="18" charset="0"/>
              </a:rPr>
              <a:t>Students who have taken a few earth science or meteorology courses, hopefully, will be more aware of even subtle forms of pollution than are lesser informed people.</a:t>
            </a:r>
          </a:p>
        </p:txBody>
      </p:sp>
    </p:spTree>
    <p:extLst>
      <p:ext uri="{BB962C8B-B14F-4D97-AF65-F5344CB8AC3E}">
        <p14:creationId xmlns:p14="http://schemas.microsoft.com/office/powerpoint/2010/main" val="41195229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BF17AC3-ACA5-487B-85FB-E2C99D0C03F3}"/>
              </a:ext>
            </a:extLst>
          </p:cNvPr>
          <p:cNvSpPr>
            <a:spLocks noGrp="1"/>
          </p:cNvSpPr>
          <p:nvPr>
            <p:ph idx="1"/>
          </p:nvPr>
        </p:nvSpPr>
        <p:spPr>
          <a:xfrm>
            <a:off x="1484310" y="896645"/>
            <a:ext cx="10018713" cy="4894555"/>
          </a:xfrm>
        </p:spPr>
        <p:txBody>
          <a:bodyPr/>
          <a:lstStyle/>
          <a:p>
            <a:pPr algn="just"/>
            <a:r>
              <a:rPr lang="en-GB" dirty="0">
                <a:latin typeface="Times New Roman" panose="02020603050405020304" pitchFamily="18" charset="0"/>
                <a:cs typeface="Times New Roman" panose="02020603050405020304" pitchFamily="18" charset="0"/>
              </a:rPr>
              <a:t>The U.S. Environmental Protection Agency (EPA) defines air pollution as the presence of contaminants or pollutant substances in the air that interfere with human health or welfare, or produce other harmful environmental effects.</a:t>
            </a:r>
          </a:p>
          <a:p>
            <a:pPr algn="just"/>
            <a:r>
              <a:rPr lang="en-GB" dirty="0">
                <a:latin typeface="Times New Roman" panose="02020603050405020304" pitchFamily="18" charset="0"/>
                <a:cs typeface="Times New Roman" panose="02020603050405020304" pitchFamily="18" charset="0"/>
              </a:rPr>
              <a:t>Most pollutants cannot be sufficiently and accurately detected solely by the five human senses. Many are </a:t>
            </a:r>
            <a:r>
              <a:rPr lang="en-GB" dirty="0" err="1">
                <a:solidFill>
                  <a:srgbClr val="0000FF"/>
                </a:solidFill>
                <a:latin typeface="Times New Roman" panose="02020603050405020304" pitchFamily="18" charset="0"/>
                <a:cs typeface="Times New Roman" panose="02020603050405020304" pitchFamily="18" charset="0"/>
              </a:rPr>
              <a:t>odorless</a:t>
            </a:r>
            <a:r>
              <a:rPr lang="en-GB" dirty="0">
                <a:solidFill>
                  <a:srgbClr val="0000FF"/>
                </a:solidFill>
                <a:latin typeface="Times New Roman" panose="02020603050405020304" pitchFamily="18" charset="0"/>
                <a:cs typeface="Times New Roman" panose="02020603050405020304" pitchFamily="18" charset="0"/>
              </a:rPr>
              <a:t>, </a:t>
            </a:r>
            <a:r>
              <a:rPr lang="en-GB" dirty="0" err="1">
                <a:solidFill>
                  <a:srgbClr val="0000FF"/>
                </a:solidFill>
                <a:latin typeface="Times New Roman" panose="02020603050405020304" pitchFamily="18" charset="0"/>
                <a:cs typeface="Times New Roman" panose="02020603050405020304" pitchFamily="18" charset="0"/>
              </a:rPr>
              <a:t>colorless</a:t>
            </a:r>
            <a:r>
              <a:rPr lang="en-GB" dirty="0">
                <a:solidFill>
                  <a:srgbClr val="0000FF"/>
                </a:solidFill>
                <a:latin typeface="Times New Roman" panose="02020603050405020304" pitchFamily="18" charset="0"/>
                <a:cs typeface="Times New Roman" panose="02020603050405020304" pitchFamily="18" charset="0"/>
              </a:rPr>
              <a:t>, and otherwise undetectable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Even those that are inherently detectable with unaided human senses, such as hydrogen </a:t>
            </a:r>
            <a:r>
              <a:rPr lang="en-GB" dirty="0" err="1">
                <a:latin typeface="Times New Roman" panose="02020603050405020304" pitchFamily="18" charset="0"/>
                <a:cs typeface="Times New Roman" panose="02020603050405020304" pitchFamily="18" charset="0"/>
              </a:rPr>
              <a:t>sulfide’s</a:t>
            </a:r>
            <a:r>
              <a:rPr lang="en-GB" dirty="0">
                <a:latin typeface="Times New Roman" panose="02020603050405020304" pitchFamily="18" charset="0"/>
                <a:cs typeface="Times New Roman" panose="02020603050405020304" pitchFamily="18" charset="0"/>
              </a:rPr>
              <a:t> (H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 rotten egg </a:t>
            </a:r>
            <a:r>
              <a:rPr lang="en-GB" dirty="0" err="1">
                <a:latin typeface="Times New Roman" panose="02020603050405020304" pitchFamily="18" charset="0"/>
                <a:cs typeface="Times New Roman" panose="02020603050405020304" pitchFamily="18" charset="0"/>
              </a:rPr>
              <a:t>odor</a:t>
            </a:r>
            <a:r>
              <a:rPr lang="en-GB" dirty="0">
                <a:latin typeface="Times New Roman" panose="02020603050405020304" pitchFamily="18" charset="0"/>
                <a:cs typeface="Times New Roman" panose="02020603050405020304" pitchFamily="18" charset="0"/>
              </a:rPr>
              <a:t> or orange </a:t>
            </a:r>
            <a:r>
              <a:rPr lang="en-GB" dirty="0" err="1">
                <a:latin typeface="Times New Roman" panose="02020603050405020304" pitchFamily="18" charset="0"/>
                <a:cs typeface="Times New Roman" panose="02020603050405020304" pitchFamily="18" charset="0"/>
              </a:rPr>
              <a:t>color</a:t>
            </a:r>
            <a:r>
              <a:rPr lang="en-GB" dirty="0">
                <a:latin typeface="Times New Roman" panose="02020603050405020304" pitchFamily="18" charset="0"/>
                <a:cs typeface="Times New Roman" panose="02020603050405020304" pitchFamily="18" charset="0"/>
              </a:rPr>
              <a:t> of lead oxide (</a:t>
            </a:r>
            <a:r>
              <a:rPr lang="en-GB" dirty="0" err="1">
                <a:latin typeface="Times New Roman" panose="02020603050405020304" pitchFamily="18" charset="0"/>
                <a:cs typeface="Times New Roman" panose="02020603050405020304" pitchFamily="18" charset="0"/>
              </a:rPr>
              <a:t>PbO</a:t>
            </a:r>
            <a:r>
              <a:rPr lang="en-GB" dirty="0">
                <a:latin typeface="Times New Roman" panose="02020603050405020304" pitchFamily="18" charset="0"/>
                <a:cs typeface="Times New Roman" panose="02020603050405020304" pitchFamily="18" charset="0"/>
              </a:rPr>
              <a:t>), </a:t>
            </a:r>
            <a:r>
              <a:rPr lang="en-GB" dirty="0">
                <a:solidFill>
                  <a:schemeClr val="accent3">
                    <a:lumMod val="75000"/>
                  </a:schemeClr>
                </a:solidFill>
                <a:latin typeface="Times New Roman" panose="02020603050405020304" pitchFamily="18" charset="0"/>
                <a:cs typeface="Times New Roman" panose="02020603050405020304" pitchFamily="18" charset="0"/>
              </a:rPr>
              <a:t>are sensed only at concentrations well above thresholds of harm.</a:t>
            </a:r>
          </a:p>
          <a:p>
            <a:pPr algn="just"/>
            <a:r>
              <a:rPr lang="en-GB" dirty="0">
                <a:solidFill>
                  <a:srgbClr val="FF0000"/>
                </a:solidFill>
                <a:latin typeface="Times New Roman" panose="02020603050405020304" pitchFamily="18" charset="0"/>
                <a:cs typeface="Times New Roman" panose="02020603050405020304" pitchFamily="18" charset="0"/>
              </a:rPr>
              <a:t>“what you don’t know won’t harm you” is not true for most air pollutants</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7446258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03E1AF-66B0-4CC1-B88F-D02759561191}"/>
              </a:ext>
            </a:extLst>
          </p:cNvPr>
          <p:cNvSpPr>
            <a:spLocks noGrp="1"/>
          </p:cNvSpPr>
          <p:nvPr>
            <p:ph idx="1"/>
          </p:nvPr>
        </p:nvSpPr>
        <p:spPr>
          <a:xfrm>
            <a:off x="1484310" y="1935333"/>
            <a:ext cx="10018713" cy="3855868"/>
          </a:xfrm>
        </p:spPr>
        <p:txBody>
          <a:bodyPr/>
          <a:lstStyle/>
          <a:p>
            <a:pPr algn="just"/>
            <a:r>
              <a:rPr lang="en-GB" dirty="0">
                <a:latin typeface="Times New Roman" panose="02020603050405020304" pitchFamily="18" charset="0"/>
                <a:cs typeface="Times New Roman" panose="02020603050405020304" pitchFamily="18" charset="0"/>
              </a:rPr>
              <a:t>Environmental awareness is certainly more “mainstream” and less a polarizing issue than it was in the 1970s, when key legislation reflected the new environmental ethos.</a:t>
            </a:r>
          </a:p>
          <a:p>
            <a:pPr algn="just"/>
            <a:r>
              <a:rPr lang="en-GB" dirty="0">
                <a:latin typeface="Times New Roman" panose="02020603050405020304" pitchFamily="18" charset="0"/>
                <a:cs typeface="Times New Roman" panose="02020603050405020304" pitchFamily="18" charset="0"/>
              </a:rPr>
              <a:t>The 1970 Clean Air Act codified the national need to decrease air pollution by requiring federal standards for ambient air quality. </a:t>
            </a:r>
          </a:p>
          <a:p>
            <a:pPr algn="just"/>
            <a:r>
              <a:rPr lang="en-GB" dirty="0">
                <a:latin typeface="Times New Roman" panose="02020603050405020304" pitchFamily="18" charset="0"/>
                <a:cs typeface="Times New Roman" panose="02020603050405020304" pitchFamily="18" charset="0"/>
              </a:rPr>
              <a:t>Not only are the environmental disciplines young, but also many of the environmental problems faced today differ from those throughout most of human history.</a:t>
            </a:r>
          </a:p>
        </p:txBody>
      </p:sp>
      <p:sp>
        <p:nvSpPr>
          <p:cNvPr id="4" name="Title 1">
            <a:extLst>
              <a:ext uri="{FF2B5EF4-FFF2-40B4-BE49-F238E27FC236}">
                <a16:creationId xmlns:a16="http://schemas.microsoft.com/office/drawing/2014/main" id="{6E1ACB11-4000-4300-8AC5-EA9545C36B3A}"/>
              </a:ext>
            </a:extLst>
          </p:cNvPr>
          <p:cNvSpPr>
            <a:spLocks noGrp="1"/>
          </p:cNvSpPr>
          <p:nvPr>
            <p:ph type="title"/>
          </p:nvPr>
        </p:nvSpPr>
        <p:spPr>
          <a:xfrm>
            <a:off x="1653363" y="365760"/>
            <a:ext cx="9367203" cy="1188720"/>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Science of Air Pollution- </a:t>
            </a:r>
            <a:r>
              <a:rPr lang="en-GB" b="1" dirty="0">
                <a:solidFill>
                  <a:srgbClr val="0000FF"/>
                </a:solidFill>
                <a:latin typeface="Times New Roman" panose="02020603050405020304" pitchFamily="18" charset="0"/>
                <a:cs typeface="Times New Roman" panose="02020603050405020304" pitchFamily="18" charset="0"/>
              </a:rPr>
              <a:t>Emergence of Air Pollution, Engineering, and Technology</a:t>
            </a:r>
          </a:p>
        </p:txBody>
      </p:sp>
    </p:spTree>
    <p:extLst>
      <p:ext uri="{BB962C8B-B14F-4D97-AF65-F5344CB8AC3E}">
        <p14:creationId xmlns:p14="http://schemas.microsoft.com/office/powerpoint/2010/main" val="37785504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7B8C12-27A7-4959-95BC-F336DEE29FB9}"/>
              </a:ext>
            </a:extLst>
          </p:cNvPr>
          <p:cNvSpPr>
            <a:spLocks noGrp="1"/>
          </p:cNvSpPr>
          <p:nvPr>
            <p:ph idx="1"/>
          </p:nvPr>
        </p:nvSpPr>
        <p:spPr>
          <a:xfrm>
            <a:off x="1484310" y="1651247"/>
            <a:ext cx="10018713" cy="4643021"/>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When does science consider the atmosphere to be unpolluted versus polluted?</a:t>
            </a:r>
          </a:p>
          <a:p>
            <a:pPr marL="457200" indent="-457200" algn="just">
              <a:buClr>
                <a:srgbClr val="FF0000"/>
              </a:buClr>
              <a:buAutoNum type="arabicPeriod"/>
            </a:pPr>
            <a:r>
              <a:rPr lang="en-GB" dirty="0">
                <a:latin typeface="Times New Roman" panose="02020603050405020304" pitchFamily="18" charset="0"/>
                <a:cs typeface="Times New Roman" panose="02020603050405020304" pitchFamily="18" charset="0"/>
              </a:rPr>
              <a:t>To compare the condition of the atmosphere currently against some type of baseline, e.g. pre-industrialized atmosphere prior to the nineteenth century. </a:t>
            </a:r>
          </a:p>
          <a:p>
            <a:pPr marL="457200" indent="-457200" algn="just">
              <a:buClr>
                <a:schemeClr val="accent5"/>
              </a:buClr>
              <a:buAutoNum type="arabicPeriod"/>
            </a:pPr>
            <a:r>
              <a:rPr lang="en-GB" dirty="0">
                <a:latin typeface="Times New Roman" panose="02020603050405020304" pitchFamily="18" charset="0"/>
                <a:cs typeface="Times New Roman" panose="02020603050405020304" pitchFamily="18" charset="0"/>
              </a:rPr>
              <a:t>Another approach is to consider the principles by which materials are released into the atmosphere, move, transform, and are removed from the atmosphere, and based on this assessment determine the extent of atmospheric pollution.</a:t>
            </a:r>
          </a:p>
          <a:p>
            <a:pPr algn="just">
              <a:buClr>
                <a:srgbClr val="00B0F0"/>
              </a:buClr>
            </a:pPr>
            <a:r>
              <a:rPr lang="en-GB" dirty="0">
                <a:latin typeface="Times New Roman" panose="02020603050405020304" pitchFamily="18" charset="0"/>
                <a:cs typeface="Times New Roman" panose="02020603050405020304" pitchFamily="18" charset="0"/>
              </a:rPr>
              <a:t>The same chemical compounds or particles from a natural source (e.g. a volcano) elicit the same adverse effects as when they are emitted by anthropogenic sources.</a:t>
            </a:r>
          </a:p>
          <a:p>
            <a:pPr algn="just">
              <a:buClr>
                <a:srgbClr val="00B0F0"/>
              </a:buClr>
            </a:pPr>
            <a:r>
              <a:rPr lang="en-GB" dirty="0">
                <a:latin typeface="Times New Roman" panose="02020603050405020304" pitchFamily="18" charset="0"/>
                <a:cs typeface="Times New Roman" panose="02020603050405020304" pitchFamily="18" charset="0"/>
              </a:rPr>
              <a:t>Air pollution implies acceptability</a:t>
            </a:r>
          </a:p>
        </p:txBody>
      </p:sp>
      <p:sp>
        <p:nvSpPr>
          <p:cNvPr id="4" name="Title 1">
            <a:extLst>
              <a:ext uri="{FF2B5EF4-FFF2-40B4-BE49-F238E27FC236}">
                <a16:creationId xmlns:a16="http://schemas.microsoft.com/office/drawing/2014/main" id="{AC6BC2A1-38D9-46A3-B34A-280DD57D4632}"/>
              </a:ext>
            </a:extLst>
          </p:cNvPr>
          <p:cNvSpPr>
            <a:spLocks noGrp="1"/>
          </p:cNvSpPr>
          <p:nvPr>
            <p:ph type="title"/>
          </p:nvPr>
        </p:nvSpPr>
        <p:spPr>
          <a:xfrm>
            <a:off x="1653363" y="365760"/>
            <a:ext cx="9367203" cy="1188720"/>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Science of Air Pollution- </a:t>
            </a:r>
            <a:r>
              <a:rPr lang="en-GB" b="1" dirty="0">
                <a:solidFill>
                  <a:srgbClr val="0000FF"/>
                </a:solidFill>
                <a:latin typeface="Times New Roman" panose="02020603050405020304" pitchFamily="18" charset="0"/>
                <a:cs typeface="Times New Roman" panose="02020603050405020304" pitchFamily="18" charset="0"/>
              </a:rPr>
              <a:t>What is Air Pollution</a:t>
            </a:r>
          </a:p>
        </p:txBody>
      </p:sp>
    </p:spTree>
    <p:extLst>
      <p:ext uri="{BB962C8B-B14F-4D97-AF65-F5344CB8AC3E}">
        <p14:creationId xmlns:p14="http://schemas.microsoft.com/office/powerpoint/2010/main" val="10183898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F82278-6AEB-431C-BF1B-BCD554D31AA6}"/>
              </a:ext>
            </a:extLst>
          </p:cNvPr>
          <p:cNvSpPr>
            <a:spLocks noGrp="1"/>
          </p:cNvSpPr>
          <p:nvPr>
            <p:ph idx="1"/>
          </p:nvPr>
        </p:nvSpPr>
        <p:spPr>
          <a:xfrm>
            <a:off x="1484310" y="914401"/>
            <a:ext cx="10018713" cy="5291090"/>
          </a:xfrm>
        </p:spPr>
        <p:txBody>
          <a:bodyPr>
            <a:normAutofit fontScale="92500" lnSpcReduction="10000"/>
          </a:bodyPr>
          <a:lstStyle/>
          <a:p>
            <a:pPr algn="just"/>
            <a:r>
              <a:rPr lang="en-GB" dirty="0">
                <a:latin typeface="Times New Roman" panose="02020603050405020304" pitchFamily="18" charset="0"/>
                <a:cs typeface="Times New Roman" panose="02020603050405020304" pitchFamily="18" charset="0"/>
              </a:rPr>
              <a:t>Air pollutants affect both </a:t>
            </a:r>
            <a:r>
              <a:rPr lang="en-GB" b="1" dirty="0">
                <a:latin typeface="Times New Roman" panose="02020603050405020304" pitchFamily="18" charset="0"/>
                <a:cs typeface="Times New Roman" panose="02020603050405020304" pitchFamily="18" charset="0"/>
              </a:rPr>
              <a:t>human health </a:t>
            </a:r>
            <a:r>
              <a:rPr lang="en-GB" dirty="0">
                <a:latin typeface="Times New Roman" panose="02020603050405020304" pitchFamily="18" charset="0"/>
                <a:cs typeface="Times New Roman" panose="02020603050405020304" pitchFamily="18" charset="0"/>
              </a:rPr>
              <a:t>and </a:t>
            </a:r>
            <a:r>
              <a:rPr lang="en-GB" b="1" dirty="0">
                <a:latin typeface="Times New Roman" panose="02020603050405020304" pitchFamily="18" charset="0"/>
                <a:cs typeface="Times New Roman" panose="02020603050405020304" pitchFamily="18" charset="0"/>
              </a:rPr>
              <a:t>ecosystems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Approximately two million people in rural areas die each year from exposure to high concentrations of </a:t>
            </a:r>
            <a:r>
              <a:rPr lang="en-GB" b="1" dirty="0">
                <a:solidFill>
                  <a:srgbClr val="00B050"/>
                </a:solidFill>
                <a:latin typeface="Times New Roman" panose="02020603050405020304" pitchFamily="18" charset="0"/>
                <a:cs typeface="Times New Roman" panose="02020603050405020304" pitchFamily="18" charset="0"/>
              </a:rPr>
              <a:t>particulate matter (PM) </a:t>
            </a:r>
            <a:r>
              <a:rPr lang="en-GB" dirty="0">
                <a:latin typeface="Times New Roman" panose="02020603050405020304" pitchFamily="18" charset="0"/>
                <a:cs typeface="Times New Roman" panose="02020603050405020304" pitchFamily="18" charset="0"/>
              </a:rPr>
              <a:t>suspended in the </a:t>
            </a:r>
            <a:r>
              <a:rPr lang="en-GB" b="1" dirty="0">
                <a:solidFill>
                  <a:srgbClr val="0000FF"/>
                </a:solidFill>
                <a:latin typeface="Times New Roman" panose="02020603050405020304" pitchFamily="18" charset="0"/>
                <a:cs typeface="Times New Roman" panose="02020603050405020304" pitchFamily="18" charset="0"/>
              </a:rPr>
              <a:t>indoor air</a:t>
            </a:r>
            <a:r>
              <a:rPr lang="en-GB" dirty="0">
                <a:latin typeface="Times New Roman" panose="02020603050405020304" pitchFamily="18" charset="0"/>
                <a:cs typeface="Times New Roman" panose="02020603050405020304" pitchFamily="18" charset="0"/>
              </a:rPr>
              <a:t>. Excess mortality due to </a:t>
            </a:r>
            <a:r>
              <a:rPr lang="en-GB" dirty="0">
                <a:solidFill>
                  <a:srgbClr val="0000FF"/>
                </a:solidFill>
                <a:latin typeface="Times New Roman" panose="02020603050405020304" pitchFamily="18" charset="0"/>
                <a:cs typeface="Times New Roman" panose="02020603050405020304" pitchFamily="18" charset="0"/>
              </a:rPr>
              <a:t>outdoor</a:t>
            </a:r>
            <a:r>
              <a:rPr lang="en-GB" dirty="0">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PM and </a:t>
            </a:r>
            <a:r>
              <a:rPr lang="en-GB" b="1" dirty="0" err="1">
                <a:solidFill>
                  <a:srgbClr val="00B050"/>
                </a:solidFill>
                <a:latin typeface="Times New Roman" panose="02020603050405020304" pitchFamily="18" charset="0"/>
                <a:cs typeface="Times New Roman" panose="02020603050405020304" pitchFamily="18" charset="0"/>
              </a:rPr>
              <a:t>sulfur</a:t>
            </a:r>
            <a:r>
              <a:rPr lang="en-GB" b="1" dirty="0">
                <a:solidFill>
                  <a:srgbClr val="00B050"/>
                </a:solidFill>
                <a:latin typeface="Times New Roman" panose="02020603050405020304" pitchFamily="18" charset="0"/>
                <a:cs typeface="Times New Roman" panose="02020603050405020304" pitchFamily="18" charset="0"/>
              </a:rPr>
              <a:t> dioxide </a:t>
            </a:r>
            <a:r>
              <a:rPr lang="en-GB" dirty="0">
                <a:latin typeface="Times New Roman" panose="02020603050405020304" pitchFamily="18" charset="0"/>
                <a:cs typeface="Times New Roman" panose="02020603050405020304" pitchFamily="18" charset="0"/>
              </a:rPr>
              <a:t>contribute to mortality of about 500,000 people annually.</a:t>
            </a:r>
          </a:p>
          <a:p>
            <a:pPr algn="just"/>
            <a:r>
              <a:rPr lang="en-GB" dirty="0">
                <a:latin typeface="Times New Roman" panose="02020603050405020304" pitchFamily="18" charset="0"/>
                <a:cs typeface="Times New Roman" panose="02020603050405020304" pitchFamily="18" charset="0"/>
              </a:rPr>
              <a:t>In the United States, the Clean Air Act of 1970 established the National Ambient Air Quality Standards (NAAQS) to address six so-called “</a:t>
            </a:r>
            <a:r>
              <a:rPr lang="en-GB" b="1" dirty="0">
                <a:latin typeface="Times New Roman" panose="02020603050405020304" pitchFamily="18" charset="0"/>
                <a:cs typeface="Times New Roman" panose="02020603050405020304" pitchFamily="18" charset="0"/>
              </a:rPr>
              <a:t>criteria air pollutants</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particulate matter (PM), ozone (O</a:t>
            </a:r>
            <a:r>
              <a:rPr lang="en-GB" baseline="-25000" dirty="0">
                <a:solidFill>
                  <a:srgbClr val="FF0000"/>
                </a:solidFill>
                <a:latin typeface="Times New Roman" panose="02020603050405020304" pitchFamily="18" charset="0"/>
                <a:cs typeface="Times New Roman" panose="02020603050405020304" pitchFamily="18" charset="0"/>
              </a:rPr>
              <a:t>3</a:t>
            </a:r>
            <a:r>
              <a:rPr lang="en-GB" dirty="0">
                <a:solidFill>
                  <a:srgbClr val="FF0000"/>
                </a:solidFill>
                <a:latin typeface="Times New Roman" panose="02020603050405020304" pitchFamily="18" charset="0"/>
                <a:cs typeface="Times New Roman" panose="02020603050405020304" pitchFamily="18" charset="0"/>
              </a:rPr>
              <a:t>), carbon monoxide (CO), </a:t>
            </a:r>
            <a:r>
              <a:rPr lang="en-GB" dirty="0" err="1">
                <a:solidFill>
                  <a:srgbClr val="FF0000"/>
                </a:solidFill>
                <a:latin typeface="Times New Roman" panose="02020603050405020304" pitchFamily="18" charset="0"/>
                <a:cs typeface="Times New Roman" panose="02020603050405020304" pitchFamily="18" charset="0"/>
              </a:rPr>
              <a:t>sulfur</a:t>
            </a:r>
            <a:r>
              <a:rPr lang="en-GB" dirty="0">
                <a:solidFill>
                  <a:srgbClr val="FF0000"/>
                </a:solidFill>
                <a:latin typeface="Times New Roman" panose="02020603050405020304" pitchFamily="18" charset="0"/>
                <a:cs typeface="Times New Roman" panose="02020603050405020304" pitchFamily="18" charset="0"/>
              </a:rPr>
              <a:t> dioxide (SO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 nitrogen dioxide (NO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 and lead (Pb).</a:t>
            </a:r>
          </a:p>
          <a:p>
            <a:pPr algn="just"/>
            <a:r>
              <a:rPr lang="en-GB" dirty="0">
                <a:latin typeface="Times New Roman" panose="02020603050405020304" pitchFamily="18" charset="0"/>
                <a:cs typeface="Times New Roman" panose="02020603050405020304" pitchFamily="18" charset="0"/>
              </a:rPr>
              <a:t>The clearest association of toxic air pollutants in recent decades has been with cancer, although neurotoxicity (especially in children) from </a:t>
            </a:r>
            <a:r>
              <a:rPr lang="en-GB" dirty="0">
                <a:solidFill>
                  <a:srgbClr val="FF0000"/>
                </a:solidFill>
                <a:latin typeface="Times New Roman" panose="02020603050405020304" pitchFamily="18" charset="0"/>
                <a:cs typeface="Times New Roman" panose="02020603050405020304" pitchFamily="18" charset="0"/>
              </a:rPr>
              <a:t>lead</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mercury</a:t>
            </a:r>
            <a:r>
              <a:rPr lang="en-GB" dirty="0">
                <a:latin typeface="Times New Roman" panose="02020603050405020304" pitchFamily="18" charset="0"/>
                <a:cs typeface="Times New Roman" panose="02020603050405020304" pitchFamily="18" charset="0"/>
              </a:rPr>
              <a:t> grew in importance in the 1970s and 1980s. By the end of the twentieth century, new toxic pollutants also competed for the public’s attention, including air pollutants that threaten hormonal systems in humans and wildlife, as well as those associated with immune system disorders. </a:t>
            </a:r>
          </a:p>
        </p:txBody>
      </p:sp>
    </p:spTree>
    <p:extLst>
      <p:ext uri="{BB962C8B-B14F-4D97-AF65-F5344CB8AC3E}">
        <p14:creationId xmlns:p14="http://schemas.microsoft.com/office/powerpoint/2010/main" val="2744353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6330E-9AE5-587C-8238-EBD510254F4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8DD89D53-4E0F-DA2A-E9F7-647B902EC01B}"/>
              </a:ext>
            </a:extLst>
          </p:cNvPr>
          <p:cNvSpPr>
            <a:spLocks noGrp="1"/>
          </p:cNvSpPr>
          <p:nvPr>
            <p:ph idx="1"/>
          </p:nvPr>
        </p:nvSpPr>
        <p:spPr/>
        <p:txBody>
          <a:bodyPr/>
          <a:lstStyle/>
          <a:p>
            <a:endParaRPr lang="zh-TW" altLang="en-US"/>
          </a:p>
        </p:txBody>
      </p:sp>
      <p:pic>
        <p:nvPicPr>
          <p:cNvPr id="4" name="Picture 4">
            <a:extLst>
              <a:ext uri="{FF2B5EF4-FFF2-40B4-BE49-F238E27FC236}">
                <a16:creationId xmlns:a16="http://schemas.microsoft.com/office/drawing/2014/main" id="{C873D6E8-00B0-83CD-FFE7-F08DA66066D4}"/>
              </a:ext>
            </a:extLst>
          </p:cNvPr>
          <p:cNvPicPr>
            <a:picLocks noChangeAspect="1"/>
          </p:cNvPicPr>
          <p:nvPr/>
        </p:nvPicPr>
        <p:blipFill>
          <a:blip r:embed="rId2"/>
          <a:stretch>
            <a:fillRect/>
          </a:stretch>
        </p:blipFill>
        <p:spPr>
          <a:xfrm>
            <a:off x="1771192" y="0"/>
            <a:ext cx="9444947" cy="5595501"/>
          </a:xfrm>
          <a:prstGeom prst="rect">
            <a:avLst/>
          </a:prstGeom>
        </p:spPr>
      </p:pic>
      <p:sp>
        <p:nvSpPr>
          <p:cNvPr id="5" name="TextBox 5">
            <a:extLst>
              <a:ext uri="{FF2B5EF4-FFF2-40B4-BE49-F238E27FC236}">
                <a16:creationId xmlns:a16="http://schemas.microsoft.com/office/drawing/2014/main" id="{51846493-DB74-B874-3736-623B796D61E8}"/>
              </a:ext>
            </a:extLst>
          </p:cNvPr>
          <p:cNvSpPr txBox="1"/>
          <p:nvPr/>
        </p:nvSpPr>
        <p:spPr>
          <a:xfrm>
            <a:off x="2267857" y="5657671"/>
            <a:ext cx="8737600" cy="1200329"/>
          </a:xfrm>
          <a:prstGeom prst="rect">
            <a:avLst/>
          </a:prstGeom>
          <a:noFill/>
        </p:spPr>
        <p:txBody>
          <a:bodyPr wrap="square" rtlCol="0">
            <a:spAutoFit/>
          </a:bodyPr>
          <a:lstStyle/>
          <a:p>
            <a:r>
              <a:rPr lang="zh-TW" altLang="en-US" sz="2400" dirty="0"/>
              <a:t>如</a:t>
            </a:r>
            <a:r>
              <a:rPr lang="en-US" altLang="zh-TW" sz="2400" dirty="0"/>
              <a:t>O</a:t>
            </a:r>
            <a:r>
              <a:rPr lang="en-US" altLang="zh-TW" sz="2400" baseline="-25000" dirty="0"/>
              <a:t>3</a:t>
            </a:r>
            <a:r>
              <a:rPr lang="zh-TW" altLang="en-US" sz="2400" baseline="-25000" dirty="0"/>
              <a:t> </a:t>
            </a:r>
            <a:r>
              <a:rPr lang="en-US" altLang="zh-TW" sz="2400" dirty="0"/>
              <a:t>8</a:t>
            </a:r>
            <a:r>
              <a:rPr lang="zh-TW" altLang="en-US" sz="2400" dirty="0"/>
              <a:t>小時值與</a:t>
            </a:r>
            <a:r>
              <a:rPr lang="en-US" altLang="zh-TW" sz="2400" dirty="0"/>
              <a:t>1</a:t>
            </a:r>
            <a:r>
              <a:rPr lang="zh-TW" altLang="en-US" sz="2400" dirty="0"/>
              <a:t>小時值皆有測，則皆計算</a:t>
            </a:r>
            <a:r>
              <a:rPr lang="en-US" altLang="zh-TW" sz="2400" dirty="0"/>
              <a:t>AQI</a:t>
            </a:r>
            <a:r>
              <a:rPr lang="zh-TW" altLang="en-US" sz="2400" dirty="0"/>
              <a:t>，取兩者之最大值作為</a:t>
            </a:r>
            <a:r>
              <a:rPr lang="en-US" altLang="zh-TW" sz="2400" dirty="0"/>
              <a:t>AQI</a:t>
            </a:r>
            <a:r>
              <a:rPr lang="zh-TW" altLang="en-US" sz="2400" dirty="0"/>
              <a:t>。</a:t>
            </a:r>
            <a:endParaRPr lang="en-GB" altLang="zh-TW" sz="2400" dirty="0"/>
          </a:p>
          <a:p>
            <a:r>
              <a:rPr lang="zh-TW" altLang="en-US" sz="2400" dirty="0"/>
              <a:t>每小時監測數據更有預警性</a:t>
            </a:r>
            <a:endParaRPr lang="en-GB" sz="2400" dirty="0"/>
          </a:p>
        </p:txBody>
      </p:sp>
    </p:spTree>
    <p:extLst>
      <p:ext uri="{BB962C8B-B14F-4D97-AF65-F5344CB8AC3E}">
        <p14:creationId xmlns:p14="http://schemas.microsoft.com/office/powerpoint/2010/main" val="8220798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B118D-1C16-8026-4065-AAF26CE4C58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6AB77282-1D18-BA24-01CD-B61C97B83894}"/>
              </a:ext>
            </a:extLst>
          </p:cNvPr>
          <p:cNvSpPr>
            <a:spLocks noGrp="1"/>
          </p:cNvSpPr>
          <p:nvPr>
            <p:ph idx="1"/>
          </p:nvPr>
        </p:nvSpPr>
        <p:spPr/>
        <p:txBody>
          <a:bodyPr/>
          <a:lstStyle/>
          <a:p>
            <a:endParaRPr lang="zh-TW" altLang="en-US"/>
          </a:p>
        </p:txBody>
      </p:sp>
      <p:pic>
        <p:nvPicPr>
          <p:cNvPr id="4" name="Picture 4">
            <a:extLst>
              <a:ext uri="{FF2B5EF4-FFF2-40B4-BE49-F238E27FC236}">
                <a16:creationId xmlns:a16="http://schemas.microsoft.com/office/drawing/2014/main" id="{B6193679-95B6-03CA-36AC-69A9D8AE9462}"/>
              </a:ext>
            </a:extLst>
          </p:cNvPr>
          <p:cNvPicPr>
            <a:picLocks noChangeAspect="1"/>
          </p:cNvPicPr>
          <p:nvPr/>
        </p:nvPicPr>
        <p:blipFill>
          <a:blip r:embed="rId2"/>
          <a:stretch>
            <a:fillRect/>
          </a:stretch>
        </p:blipFill>
        <p:spPr>
          <a:xfrm>
            <a:off x="2192572" y="0"/>
            <a:ext cx="8602188" cy="6858000"/>
          </a:xfrm>
          <a:prstGeom prst="rect">
            <a:avLst/>
          </a:prstGeom>
        </p:spPr>
      </p:pic>
    </p:spTree>
    <p:extLst>
      <p:ext uri="{BB962C8B-B14F-4D97-AF65-F5344CB8AC3E}">
        <p14:creationId xmlns:p14="http://schemas.microsoft.com/office/powerpoint/2010/main" val="1928978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0C5F311-377F-F577-BAF0-07234328FE90}"/>
              </a:ext>
            </a:extLst>
          </p:cNvPr>
          <p:cNvPicPr>
            <a:picLocks noChangeAspect="1"/>
          </p:cNvPicPr>
          <p:nvPr/>
        </p:nvPicPr>
        <p:blipFill>
          <a:blip r:embed="rId2"/>
          <a:stretch>
            <a:fillRect/>
          </a:stretch>
        </p:blipFill>
        <p:spPr>
          <a:xfrm>
            <a:off x="1636356" y="1210991"/>
            <a:ext cx="9823408" cy="4112123"/>
          </a:xfrm>
          <a:prstGeom prst="rect">
            <a:avLst/>
          </a:prstGeom>
        </p:spPr>
      </p:pic>
      <p:sp>
        <p:nvSpPr>
          <p:cNvPr id="6" name="文字方塊 5">
            <a:extLst>
              <a:ext uri="{FF2B5EF4-FFF2-40B4-BE49-F238E27FC236}">
                <a16:creationId xmlns:a16="http://schemas.microsoft.com/office/drawing/2014/main" id="{39377565-0F3C-512E-B1CA-0B02EDA94E04}"/>
              </a:ext>
            </a:extLst>
          </p:cNvPr>
          <p:cNvSpPr txBox="1"/>
          <p:nvPr/>
        </p:nvSpPr>
        <p:spPr>
          <a:xfrm>
            <a:off x="9067801" y="5323114"/>
            <a:ext cx="2577020" cy="369332"/>
          </a:xfrm>
          <a:prstGeom prst="rect">
            <a:avLst/>
          </a:prstGeom>
          <a:noFill/>
        </p:spPr>
        <p:txBody>
          <a:bodyPr wrap="square" rtlCol="0">
            <a:spAutoFit/>
          </a:bodyPr>
          <a:lstStyle/>
          <a:p>
            <a:r>
              <a:rPr lang="zh-TW" altLang="en-US" i="1" dirty="0">
                <a:latin typeface="標楷體" panose="03000509000000000000" pitchFamily="65" charset="-120"/>
                <a:ea typeface="標楷體" panose="03000509000000000000" pitchFamily="65" charset="-120"/>
              </a:rPr>
              <a:t>來自行政院環境保護署</a:t>
            </a:r>
          </a:p>
        </p:txBody>
      </p:sp>
    </p:spTree>
    <p:extLst>
      <p:ext uri="{BB962C8B-B14F-4D97-AF65-F5344CB8AC3E}">
        <p14:creationId xmlns:p14="http://schemas.microsoft.com/office/powerpoint/2010/main" val="27481134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9B26ED-A89E-4A9B-88EE-743AA72D9CBC}"/>
              </a:ext>
            </a:extLst>
          </p:cNvPr>
          <p:cNvSpPr>
            <a:spLocks noGrp="1"/>
          </p:cNvSpPr>
          <p:nvPr>
            <p:ph idx="1"/>
          </p:nvPr>
        </p:nvSpPr>
        <p:spPr>
          <a:xfrm>
            <a:off x="1484310" y="1003177"/>
            <a:ext cx="10018713" cy="5166804"/>
          </a:xfrm>
        </p:spPr>
        <p:txBody>
          <a:bodyPr/>
          <a:lstStyle/>
          <a:p>
            <a:pPr marL="0" indent="0" algn="just">
              <a:buNone/>
            </a:pPr>
            <a:r>
              <a:rPr lang="en-GB" b="1" dirty="0">
                <a:latin typeface="Times New Roman" panose="02020603050405020304" pitchFamily="18" charset="0"/>
                <a:cs typeface="Times New Roman" panose="02020603050405020304" pitchFamily="18" charset="0"/>
              </a:rPr>
              <a:t>Particulate Matter</a:t>
            </a:r>
          </a:p>
          <a:p>
            <a:pPr algn="just"/>
            <a:r>
              <a:rPr lang="en-GB" dirty="0">
                <a:latin typeface="Times New Roman" panose="02020603050405020304" pitchFamily="18" charset="0"/>
                <a:cs typeface="Times New Roman" panose="02020603050405020304" pitchFamily="18" charset="0"/>
              </a:rPr>
              <a:t>PM  is always suspended in various concentrations in the troposphere.</a:t>
            </a:r>
          </a:p>
          <a:p>
            <a:pPr algn="just"/>
            <a:r>
              <a:rPr lang="en-GB" dirty="0">
                <a:latin typeface="Times New Roman" panose="02020603050405020304" pitchFamily="18" charset="0"/>
                <a:cs typeface="Times New Roman" panose="02020603050405020304" pitchFamily="18" charset="0"/>
              </a:rPr>
              <a:t>Particles are </a:t>
            </a:r>
            <a:r>
              <a:rPr lang="en-GB" b="1" dirty="0">
                <a:solidFill>
                  <a:srgbClr val="00B050"/>
                </a:solidFill>
                <a:latin typeface="Times New Roman" panose="02020603050405020304" pitchFamily="18" charset="0"/>
                <a:cs typeface="Times New Roman" panose="02020603050405020304" pitchFamily="18" charset="0"/>
              </a:rPr>
              <a:t>aggregates</a:t>
            </a:r>
            <a:r>
              <a:rPr lang="en-GB" dirty="0">
                <a:latin typeface="Times New Roman" panose="02020603050405020304" pitchFamily="18" charset="0"/>
                <a:cs typeface="Times New Roman" panose="02020603050405020304" pitchFamily="18" charset="0"/>
              </a:rPr>
              <a:t> of many molecules, sometimes of similar molecules, often of dissimilar ones. </a:t>
            </a:r>
            <a:r>
              <a:rPr lang="en-GB" dirty="0">
                <a:solidFill>
                  <a:schemeClr val="accent3">
                    <a:lumMod val="75000"/>
                  </a:schemeClr>
                </a:solidFill>
                <a:latin typeface="Times New Roman" panose="02020603050405020304" pitchFamily="18" charset="0"/>
                <a:cs typeface="Times New Roman" panose="02020603050405020304" pitchFamily="18" charset="0"/>
              </a:rPr>
              <a:t>They form and transform in the air by several processes</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Some particles serve as </a:t>
            </a:r>
            <a:r>
              <a:rPr lang="en-GB" b="1" dirty="0">
                <a:solidFill>
                  <a:srgbClr val="00B050"/>
                </a:solidFill>
                <a:latin typeface="Times New Roman" panose="02020603050405020304" pitchFamily="18" charset="0"/>
                <a:cs typeface="Times New Roman" panose="02020603050405020304" pitchFamily="18" charset="0"/>
              </a:rPr>
              <a:t>nuclei</a:t>
            </a:r>
            <a:r>
              <a:rPr lang="en-GB" dirty="0">
                <a:latin typeface="Times New Roman" panose="02020603050405020304" pitchFamily="18" charset="0"/>
                <a:cs typeface="Times New Roman" panose="02020603050405020304" pitchFamily="18" charset="0"/>
              </a:rPr>
              <a:t> upon which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a:t>
            </a:r>
            <a:r>
              <a:rPr lang="en-GB" dirty="0">
                <a:solidFill>
                  <a:srgbClr val="0000FF"/>
                </a:solidFill>
                <a:latin typeface="Times New Roman" panose="02020603050405020304" pitchFamily="18" charset="0"/>
                <a:cs typeface="Times New Roman" panose="02020603050405020304" pitchFamily="18" charset="0"/>
              </a:rPr>
              <a:t>condense</a:t>
            </a:r>
            <a:r>
              <a:rPr lang="en-GB" dirty="0">
                <a:latin typeface="Times New Roman" panose="02020603050405020304" pitchFamily="18" charset="0"/>
                <a:cs typeface="Times New Roman" panose="02020603050405020304" pitchFamily="18" charset="0"/>
              </a:rPr>
              <a:t>. Some particles </a:t>
            </a:r>
            <a:r>
              <a:rPr lang="en-GB" dirty="0">
                <a:solidFill>
                  <a:srgbClr val="0000FF"/>
                </a:solidFill>
                <a:latin typeface="Times New Roman" panose="02020603050405020304" pitchFamily="18" charset="0"/>
                <a:cs typeface="Times New Roman" panose="02020603050405020304" pitchFamily="18" charset="0"/>
              </a:rPr>
              <a:t>react chemically </a:t>
            </a:r>
            <a:r>
              <a:rPr lang="en-GB" dirty="0">
                <a:latin typeface="Times New Roman" panose="02020603050405020304" pitchFamily="18" charset="0"/>
                <a:cs typeface="Times New Roman" panose="02020603050405020304" pitchFamily="18" charset="0"/>
              </a:rPr>
              <a:t>with atmospheric gases or </a:t>
            </a:r>
            <a:r>
              <a:rPr lang="en-GB" dirty="0" err="1">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to form different compounds.</a:t>
            </a:r>
          </a:p>
          <a:p>
            <a:pPr algn="just"/>
            <a:r>
              <a:rPr lang="en-GB" dirty="0">
                <a:latin typeface="Times New Roman" panose="02020603050405020304" pitchFamily="18" charset="0"/>
                <a:cs typeface="Times New Roman" panose="02020603050405020304" pitchFamily="18" charset="0"/>
              </a:rPr>
              <a:t>When two particles </a:t>
            </a:r>
            <a:r>
              <a:rPr lang="en-GB" dirty="0">
                <a:solidFill>
                  <a:schemeClr val="accent3">
                    <a:lumMod val="75000"/>
                  </a:schemeClr>
                </a:solidFill>
                <a:latin typeface="Times New Roman" panose="02020603050405020304" pitchFamily="18" charset="0"/>
                <a:cs typeface="Times New Roman" panose="02020603050405020304" pitchFamily="18" charset="0"/>
              </a:rPr>
              <a:t>collide</a:t>
            </a:r>
            <a:r>
              <a:rPr lang="en-GB" dirty="0">
                <a:latin typeface="Times New Roman" panose="02020603050405020304" pitchFamily="18" charset="0"/>
                <a:cs typeface="Times New Roman" panose="02020603050405020304" pitchFamily="18" charset="0"/>
              </a:rPr>
              <a:t> in the air, they tend to adhere to each other because of attractive surface forces, thereby forming progressively larger and larger particles by agglomeration.</a:t>
            </a:r>
          </a:p>
        </p:txBody>
      </p:sp>
    </p:spTree>
    <p:extLst>
      <p:ext uri="{BB962C8B-B14F-4D97-AF65-F5344CB8AC3E}">
        <p14:creationId xmlns:p14="http://schemas.microsoft.com/office/powerpoint/2010/main" val="2040233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FB421A-5577-49D7-9984-E5F0EC215A63}"/>
              </a:ext>
            </a:extLst>
          </p:cNvPr>
          <p:cNvSpPr>
            <a:spLocks noGrp="1"/>
          </p:cNvSpPr>
          <p:nvPr>
            <p:ph idx="1"/>
          </p:nvPr>
        </p:nvSpPr>
        <p:spPr>
          <a:xfrm>
            <a:off x="1484310" y="967667"/>
            <a:ext cx="10018713" cy="5459766"/>
          </a:xfrm>
        </p:spPr>
        <p:txBody>
          <a:bodyPr>
            <a:normAutofit/>
          </a:bodyPr>
          <a:lstStyle/>
          <a:p>
            <a:pPr algn="just"/>
            <a:r>
              <a:rPr lang="en-GB" dirty="0">
                <a:latin typeface="Times New Roman" panose="02020603050405020304" pitchFamily="18" charset="0"/>
                <a:cs typeface="Times New Roman" panose="02020603050405020304" pitchFamily="18" charset="0"/>
              </a:rPr>
              <a:t>The larger a particle becomes, the greater its weight and the greater its likelihood of falling to the ground (</a:t>
            </a:r>
            <a:r>
              <a:rPr lang="en-GB" dirty="0">
                <a:solidFill>
                  <a:srgbClr val="FF0000"/>
                </a:solidFill>
                <a:latin typeface="Times New Roman" panose="02020603050405020304" pitchFamily="18" charset="0"/>
                <a:cs typeface="Times New Roman" panose="02020603050405020304" pitchFamily="18" charset="0"/>
              </a:rPr>
              <a:t>sedimentation</a:t>
            </a:r>
            <a:r>
              <a:rPr lang="en-GB" dirty="0">
                <a:latin typeface="Times New Roman" panose="02020603050405020304" pitchFamily="18" charset="0"/>
                <a:cs typeface="Times New Roman" panose="02020603050405020304" pitchFamily="18" charset="0"/>
              </a:rPr>
              <a:t>) rather than remaining airborne.</a:t>
            </a:r>
          </a:p>
          <a:p>
            <a:pPr algn="just"/>
            <a:r>
              <a:rPr lang="en-GB" b="1" dirty="0">
                <a:solidFill>
                  <a:srgbClr val="00B050"/>
                </a:solidFill>
                <a:latin typeface="Times New Roman" panose="02020603050405020304" pitchFamily="18" charset="0"/>
                <a:cs typeface="Times New Roman" panose="02020603050405020304" pitchFamily="18" charset="0"/>
              </a:rPr>
              <a:t>Washout</a:t>
            </a:r>
            <a:r>
              <a:rPr lang="en-GB" dirty="0">
                <a:latin typeface="Times New Roman" panose="02020603050405020304" pitchFamily="18" charset="0"/>
                <a:cs typeface="Times New Roman" panose="02020603050405020304" pitchFamily="18" charset="0"/>
              </a:rPr>
              <a:t> of particles by snowflakes, rain, hail, sleet, mist, or fog is a common form of agglomeration and sedimentation.</a:t>
            </a:r>
          </a:p>
          <a:p>
            <a:pPr algn="just"/>
            <a:r>
              <a:rPr lang="en-GB" dirty="0">
                <a:latin typeface="Times New Roman" panose="02020603050405020304" pitchFamily="18" charset="0"/>
                <a:cs typeface="Times New Roman" panose="02020603050405020304" pitchFamily="18" charset="0"/>
              </a:rPr>
              <a:t>Other particles leave the air by </a:t>
            </a:r>
            <a:r>
              <a:rPr lang="en-GB" dirty="0">
                <a:solidFill>
                  <a:srgbClr val="00B050"/>
                </a:solidFill>
                <a:latin typeface="Times New Roman" panose="02020603050405020304" pitchFamily="18" charset="0"/>
                <a:cs typeface="Times New Roman" panose="02020603050405020304" pitchFamily="18" charset="0"/>
              </a:rPr>
              <a:t>impaction onto </a:t>
            </a:r>
            <a:r>
              <a:rPr lang="en-GB" dirty="0">
                <a:latin typeface="Times New Roman" panose="02020603050405020304" pitchFamily="18" charset="0"/>
                <a:cs typeface="Times New Roman" panose="02020603050405020304" pitchFamily="18" charset="0"/>
              </a:rPr>
              <a:t>and </a:t>
            </a:r>
            <a:r>
              <a:rPr lang="en-GB" dirty="0">
                <a:solidFill>
                  <a:srgbClr val="00B050"/>
                </a:solidFill>
                <a:latin typeface="Times New Roman" panose="02020603050405020304" pitchFamily="18" charset="0"/>
                <a:cs typeface="Times New Roman" panose="02020603050405020304" pitchFamily="18" charset="0"/>
              </a:rPr>
              <a:t>retention </a:t>
            </a:r>
            <a:r>
              <a:rPr lang="en-GB" dirty="0">
                <a:latin typeface="Times New Roman" panose="02020603050405020304" pitchFamily="18" charset="0"/>
                <a:cs typeface="Times New Roman" panose="02020603050405020304" pitchFamily="18" charset="0"/>
              </a:rPr>
              <a:t>by the solid surfaces of vegetation, soil, and buildings.</a:t>
            </a:r>
          </a:p>
          <a:p>
            <a:pPr algn="just"/>
            <a:r>
              <a:rPr lang="en-GB" dirty="0">
                <a:latin typeface="Times New Roman" panose="02020603050405020304" pitchFamily="18" charset="0"/>
                <a:cs typeface="Times New Roman" panose="02020603050405020304" pitchFamily="18" charset="0"/>
              </a:rPr>
              <a:t>The particulate matter in the atmosphere is dynamic - continual injection into the air from </a:t>
            </a:r>
            <a:r>
              <a:rPr lang="en-GB" dirty="0">
                <a:solidFill>
                  <a:srgbClr val="0000FF"/>
                </a:solidFill>
                <a:latin typeface="Times New Roman" panose="02020603050405020304" pitchFamily="18" charset="0"/>
                <a:cs typeface="Times New Roman" panose="02020603050405020304" pitchFamily="18" charset="0"/>
              </a:rPr>
              <a:t>sources of small particles</a:t>
            </a:r>
            <a:r>
              <a:rPr lang="en-GB" dirty="0">
                <a:latin typeface="Times New Roman" panose="02020603050405020304" pitchFamily="18" charset="0"/>
                <a:cs typeface="Times New Roman" panose="02020603050405020304" pitchFamily="18" charset="0"/>
              </a:rPr>
              <a:t>; </a:t>
            </a:r>
            <a:r>
              <a:rPr lang="en-GB" dirty="0">
                <a:solidFill>
                  <a:srgbClr val="0000FF"/>
                </a:solidFill>
                <a:latin typeface="Times New Roman" panose="02020603050405020304" pitchFamily="18" charset="0"/>
                <a:cs typeface="Times New Roman" panose="02020603050405020304" pitchFamily="18" charset="0"/>
              </a:rPr>
              <a:t>creation of particles in the air by vapor condensation </a:t>
            </a:r>
            <a:r>
              <a:rPr lang="en-GB" dirty="0">
                <a:latin typeface="Times New Roman" panose="02020603050405020304" pitchFamily="18" charset="0"/>
                <a:cs typeface="Times New Roman" panose="02020603050405020304" pitchFamily="18" charset="0"/>
              </a:rPr>
              <a:t>or </a:t>
            </a:r>
            <a:r>
              <a:rPr lang="en-GB" dirty="0">
                <a:solidFill>
                  <a:srgbClr val="0000FF"/>
                </a:solidFill>
                <a:latin typeface="Times New Roman" panose="02020603050405020304" pitchFamily="18" charset="0"/>
                <a:cs typeface="Times New Roman" panose="02020603050405020304" pitchFamily="18" charset="0"/>
              </a:rPr>
              <a:t>chemical reaction among gases and </a:t>
            </a:r>
            <a:r>
              <a:rPr lang="en-GB" dirty="0" err="1">
                <a:solidFill>
                  <a:srgbClr val="0000FF"/>
                </a:solidFill>
                <a:latin typeface="Times New Roman" panose="02020603050405020304" pitchFamily="18" charset="0"/>
                <a:cs typeface="Times New Roman" panose="02020603050405020304" pitchFamily="18" charset="0"/>
              </a:rPr>
              <a:t>vapors</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removal of particles from the air by agglomeration, sedimentation, or impaction</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272139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5D31A4-95DC-4835-97E5-72628BE7D4A2}"/>
              </a:ext>
            </a:extLst>
          </p:cNvPr>
          <p:cNvSpPr>
            <a:spLocks noGrp="1"/>
          </p:cNvSpPr>
          <p:nvPr>
            <p:ph idx="1"/>
          </p:nvPr>
        </p:nvSpPr>
        <p:spPr>
          <a:xfrm>
            <a:off x="1484310" y="994299"/>
            <a:ext cx="10018713" cy="5353235"/>
          </a:xfrm>
        </p:spPr>
        <p:txBody>
          <a:bodyPr>
            <a:normAutofit/>
          </a:bodyPr>
          <a:lstStyle/>
          <a:p>
            <a:pPr algn="just"/>
            <a:r>
              <a:rPr lang="en-GB" dirty="0">
                <a:latin typeface="Times New Roman" panose="02020603050405020304" pitchFamily="18" charset="0"/>
                <a:cs typeface="Times New Roman" panose="02020603050405020304" pitchFamily="18" charset="0"/>
              </a:rPr>
              <a:t>As mentioned earlier, the true natural background concentration will never be known. The best that can be done now is to assume that the particulate levels </a:t>
            </a:r>
            <a:r>
              <a:rPr lang="en-GB" dirty="0">
                <a:solidFill>
                  <a:schemeClr val="accent3">
                    <a:lumMod val="75000"/>
                  </a:schemeClr>
                </a:solidFill>
                <a:latin typeface="Times New Roman" panose="02020603050405020304" pitchFamily="18" charset="0"/>
                <a:cs typeface="Times New Roman" panose="02020603050405020304" pitchFamily="18" charset="0"/>
              </a:rPr>
              <a:t>at remote places</a:t>
            </a:r>
            <a:r>
              <a:rPr lang="en-GB" dirty="0">
                <a:latin typeface="Times New Roman" panose="02020603050405020304" pitchFamily="18" charset="0"/>
                <a:cs typeface="Times New Roman" panose="02020603050405020304" pitchFamily="18" charset="0"/>
              </a:rPr>
              <a:t> - </a:t>
            </a:r>
            <a:r>
              <a:rPr lang="en-GB" dirty="0">
                <a:solidFill>
                  <a:schemeClr val="accent3">
                    <a:lumMod val="75000"/>
                  </a:schemeClr>
                </a:solidFill>
                <a:latin typeface="Times New Roman" panose="02020603050405020304" pitchFamily="18" charset="0"/>
                <a:cs typeface="Times New Roman" panose="02020603050405020304" pitchFamily="18" charset="0"/>
              </a:rPr>
              <a:t>the middle of the sea</a:t>
            </a:r>
            <a:r>
              <a:rPr lang="en-GB" dirty="0">
                <a:latin typeface="Times New Roman" panose="02020603050405020304" pitchFamily="18" charset="0"/>
                <a:cs typeface="Times New Roman" panose="02020603050405020304" pitchFamily="18" charset="0"/>
              </a:rPr>
              <a:t>, </a:t>
            </a:r>
            <a:r>
              <a:rPr lang="en-GB" dirty="0">
                <a:solidFill>
                  <a:schemeClr val="accent3">
                    <a:lumMod val="75000"/>
                  </a:schemeClr>
                </a:solidFill>
                <a:latin typeface="Times New Roman" panose="02020603050405020304" pitchFamily="18" charset="0"/>
                <a:cs typeface="Times New Roman" panose="02020603050405020304" pitchFamily="18" charset="0"/>
              </a:rPr>
              <a:t>the poles</a:t>
            </a:r>
            <a:r>
              <a:rPr lang="en-GB" dirty="0">
                <a:latin typeface="Times New Roman" panose="02020603050405020304" pitchFamily="18" charset="0"/>
                <a:cs typeface="Times New Roman" panose="02020603050405020304" pitchFamily="18" charset="0"/>
              </a:rPr>
              <a:t>, and </a:t>
            </a:r>
            <a:r>
              <a:rPr lang="en-GB" dirty="0">
                <a:solidFill>
                  <a:schemeClr val="accent3">
                    <a:lumMod val="75000"/>
                  </a:schemeClr>
                </a:solidFill>
                <a:latin typeface="Times New Roman" panose="02020603050405020304" pitchFamily="18" charset="0"/>
                <a:cs typeface="Times New Roman" panose="02020603050405020304" pitchFamily="18" charset="0"/>
              </a:rPr>
              <a:t>the mountaintops </a:t>
            </a:r>
            <a:r>
              <a:rPr lang="en-GB" dirty="0">
                <a:latin typeface="Times New Roman" panose="02020603050405020304" pitchFamily="18" charset="0"/>
                <a:cs typeface="Times New Roman" panose="02020603050405020304" pitchFamily="18" charset="0"/>
              </a:rPr>
              <a:t>- approach the true background concentration.</a:t>
            </a:r>
          </a:p>
          <a:p>
            <a:pPr algn="just"/>
            <a:r>
              <a:rPr lang="en-GB" dirty="0">
                <a:latin typeface="Times New Roman" panose="02020603050405020304" pitchFamily="18" charset="0"/>
                <a:cs typeface="Times New Roman" panose="02020603050405020304" pitchFamily="18" charset="0"/>
              </a:rPr>
              <a:t>PM is a common physical classification of particles found in the air, such as dust, dirt, soot, smoke, and liquid droplets.</a:t>
            </a:r>
          </a:p>
          <a:p>
            <a:pPr algn="just"/>
            <a:r>
              <a:rPr lang="en-GB" dirty="0">
                <a:latin typeface="Times New Roman" panose="02020603050405020304" pitchFamily="18" charset="0"/>
                <a:cs typeface="Times New Roman" panose="02020603050405020304" pitchFamily="18" charset="0"/>
              </a:rPr>
              <a:t>PM is not a specific chemical entity but is a mixture of particles from </a:t>
            </a:r>
            <a:r>
              <a:rPr lang="en-GB" dirty="0">
                <a:solidFill>
                  <a:srgbClr val="0000FF"/>
                </a:solidFill>
                <a:latin typeface="Times New Roman" panose="02020603050405020304" pitchFamily="18" charset="0"/>
                <a:cs typeface="Times New Roman" panose="02020603050405020304" pitchFamily="18" charset="0"/>
              </a:rPr>
              <a:t>different sources </a:t>
            </a:r>
            <a:r>
              <a:rPr lang="en-GB" dirty="0">
                <a:latin typeface="Times New Roman" panose="02020603050405020304" pitchFamily="18" charset="0"/>
                <a:cs typeface="Times New Roman" panose="02020603050405020304" pitchFamily="18" charset="0"/>
              </a:rPr>
              <a:t>and of </a:t>
            </a:r>
            <a:r>
              <a:rPr lang="en-GB" dirty="0">
                <a:solidFill>
                  <a:srgbClr val="0000FF"/>
                </a:solidFill>
                <a:latin typeface="Times New Roman" panose="02020603050405020304" pitchFamily="18" charset="0"/>
                <a:cs typeface="Times New Roman" panose="02020603050405020304" pitchFamily="18" charset="0"/>
              </a:rPr>
              <a:t>different sizes</a:t>
            </a:r>
            <a:r>
              <a:rPr lang="en-GB" dirty="0">
                <a:latin typeface="Times New Roman" panose="02020603050405020304" pitchFamily="18" charset="0"/>
                <a:cs typeface="Times New Roman" panose="02020603050405020304" pitchFamily="18" charset="0"/>
              </a:rPr>
              <a:t>, </a:t>
            </a:r>
            <a:r>
              <a:rPr lang="en-GB" dirty="0">
                <a:solidFill>
                  <a:srgbClr val="0000FF"/>
                </a:solidFill>
                <a:latin typeface="Times New Roman" panose="02020603050405020304" pitchFamily="18" charset="0"/>
                <a:cs typeface="Times New Roman" panose="02020603050405020304" pitchFamily="18" charset="0"/>
              </a:rPr>
              <a:t>compositions</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properties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chemical composition of PM is very important and highly variable, which can tell us much about its sources, e.g. </a:t>
            </a:r>
            <a:r>
              <a:rPr lang="en-GB" b="1" dirty="0">
                <a:solidFill>
                  <a:srgbClr val="FF0000"/>
                </a:solidFill>
                <a:latin typeface="Times New Roman" panose="02020603050405020304" pitchFamily="18" charset="0"/>
                <a:cs typeface="Times New Roman" panose="02020603050405020304" pitchFamily="18" charset="0"/>
              </a:rPr>
              <a:t>receptor models </a:t>
            </a:r>
            <a:r>
              <a:rPr lang="en-GB" dirty="0">
                <a:latin typeface="Times New Roman" panose="02020603050405020304" pitchFamily="18" charset="0"/>
                <a:cs typeface="Times New Roman" panose="02020603050405020304" pitchFamily="18" charset="0"/>
              </a:rPr>
              <a:t>use </a:t>
            </a:r>
            <a:r>
              <a:rPr lang="en-GB" dirty="0">
                <a:solidFill>
                  <a:srgbClr val="0000FF"/>
                </a:solidFill>
                <a:latin typeface="Times New Roman" panose="02020603050405020304" pitchFamily="18" charset="0"/>
                <a:cs typeface="Times New Roman" panose="02020603050405020304" pitchFamily="18" charset="0"/>
              </a:rPr>
              <a:t>chemical composition</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morphology </a:t>
            </a:r>
            <a:r>
              <a:rPr lang="en-GB" dirty="0">
                <a:latin typeface="Times New Roman" panose="02020603050405020304" pitchFamily="18" charset="0"/>
                <a:cs typeface="Times New Roman" panose="02020603050405020304" pitchFamily="18" charset="0"/>
              </a:rPr>
              <a:t>of particles as a means to trace pollutants back to the source.</a:t>
            </a:r>
          </a:p>
        </p:txBody>
      </p:sp>
    </p:spTree>
    <p:extLst>
      <p:ext uri="{BB962C8B-B14F-4D97-AF65-F5344CB8AC3E}">
        <p14:creationId xmlns:p14="http://schemas.microsoft.com/office/powerpoint/2010/main" val="3758605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A09CD8-230C-4A88-BDD0-468AA7C17358}"/>
              </a:ext>
            </a:extLst>
          </p:cNvPr>
          <p:cNvSpPr>
            <a:spLocks noGrp="1"/>
          </p:cNvSpPr>
          <p:nvPr>
            <p:ph idx="1"/>
          </p:nvPr>
        </p:nvSpPr>
        <p:spPr>
          <a:xfrm>
            <a:off x="1484310" y="949911"/>
            <a:ext cx="10018713" cy="4841289"/>
          </a:xfrm>
        </p:spPr>
        <p:txBody>
          <a:bodyPr/>
          <a:lstStyle/>
          <a:p>
            <a:pPr algn="just"/>
            <a:r>
              <a:rPr lang="en-GB" dirty="0">
                <a:latin typeface="Times New Roman" panose="02020603050405020304" pitchFamily="18" charset="0"/>
                <a:cs typeface="Times New Roman" panose="02020603050405020304" pitchFamily="18" charset="0"/>
              </a:rPr>
              <a:t>The chemical composition of tropospheric particles includes </a:t>
            </a:r>
            <a:r>
              <a:rPr lang="en-GB" dirty="0">
                <a:solidFill>
                  <a:srgbClr val="FF0000"/>
                </a:solidFill>
                <a:latin typeface="Times New Roman" panose="02020603050405020304" pitchFamily="18" charset="0"/>
                <a:cs typeface="Times New Roman" panose="02020603050405020304" pitchFamily="18" charset="0"/>
              </a:rPr>
              <a:t>inorganic ions</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metallic compounds</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elemental carbon</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organic compounds</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crustal substances</a:t>
            </a:r>
            <a:r>
              <a:rPr lang="en-GB" dirty="0">
                <a:latin typeface="Times New Roman" panose="02020603050405020304" pitchFamily="18" charset="0"/>
                <a:cs typeface="Times New Roman" panose="02020603050405020304" pitchFamily="18" charset="0"/>
              </a:rPr>
              <a:t> (e.g. carbonates and compounds of alkali and rare earth elementals).</a:t>
            </a:r>
          </a:p>
          <a:p>
            <a:pPr algn="just"/>
            <a:r>
              <a:rPr lang="en-GB" dirty="0">
                <a:latin typeface="Times New Roman" panose="02020603050405020304" pitchFamily="18" charset="0"/>
                <a:cs typeface="Times New Roman" panose="02020603050405020304" pitchFamily="18" charset="0"/>
              </a:rPr>
              <a:t>Some atmospheric particles can be </a:t>
            </a:r>
            <a:r>
              <a:rPr lang="en-GB" b="1" dirty="0">
                <a:latin typeface="Times New Roman" panose="02020603050405020304" pitchFamily="18" charset="0"/>
                <a:cs typeface="Times New Roman" panose="02020603050405020304" pitchFamily="18" charset="0"/>
              </a:rPr>
              <a:t>hygroscopic</a:t>
            </a:r>
            <a:r>
              <a:rPr lang="en-GB" dirty="0">
                <a:latin typeface="Times New Roman" panose="02020603050405020304" pitchFamily="18" charset="0"/>
                <a:cs typeface="Times New Roman" panose="02020603050405020304" pitchFamily="18" charset="0"/>
              </a:rPr>
              <a:t>, i.e. </a:t>
            </a:r>
            <a:r>
              <a:rPr lang="en-GB" dirty="0">
                <a:solidFill>
                  <a:schemeClr val="accent3">
                    <a:lumMod val="75000"/>
                  </a:schemeClr>
                </a:solidFill>
                <a:latin typeface="Times New Roman" panose="02020603050405020304" pitchFamily="18" charset="0"/>
                <a:cs typeface="Times New Roman" panose="02020603050405020304" pitchFamily="18" charset="0"/>
              </a:rPr>
              <a:t>they contain particle-bound water</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organic fraction can be particularly difficult to characterize, since it often contains </a:t>
            </a:r>
            <a:r>
              <a:rPr lang="en-GB" dirty="0">
                <a:solidFill>
                  <a:srgbClr val="FF0000"/>
                </a:solidFill>
                <a:latin typeface="Times New Roman" panose="02020603050405020304" pitchFamily="18" charset="0"/>
                <a:cs typeface="Times New Roman" panose="02020603050405020304" pitchFamily="18" charset="0"/>
              </a:rPr>
              <a:t>thousands of organic compounds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Particles range from </a:t>
            </a:r>
            <a:r>
              <a:rPr lang="en-GB" b="1" dirty="0">
                <a:latin typeface="Times New Roman" panose="02020603050405020304" pitchFamily="18" charset="0"/>
                <a:cs typeface="Times New Roman" panose="02020603050405020304" pitchFamily="18" charset="0"/>
              </a:rPr>
              <a:t>ultrafine to coarse</a:t>
            </a:r>
            <a:r>
              <a:rPr lang="en-GB" dirty="0">
                <a:latin typeface="Times New Roman" panose="02020603050405020304" pitchFamily="18" charset="0"/>
                <a:cs typeface="Times New Roman" panose="02020603050405020304" pitchFamily="18" charset="0"/>
              </a:rPr>
              <a:t>; the size of a particle is determined by how the particle is formed.</a:t>
            </a:r>
          </a:p>
        </p:txBody>
      </p:sp>
    </p:spTree>
    <p:extLst>
      <p:ext uri="{BB962C8B-B14F-4D97-AF65-F5344CB8AC3E}">
        <p14:creationId xmlns:p14="http://schemas.microsoft.com/office/powerpoint/2010/main" val="869948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1138-4BDE-491A-B338-2226A7DA397A}"/>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256F034-753F-40E6-87E4-87C6C29D5D6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51E0437-CCCC-48F3-A4A4-C3CC584A3711}"/>
              </a:ext>
            </a:extLst>
          </p:cNvPr>
          <p:cNvPicPr>
            <a:picLocks noChangeAspect="1"/>
          </p:cNvPicPr>
          <p:nvPr/>
        </p:nvPicPr>
        <p:blipFill>
          <a:blip r:embed="rId2"/>
          <a:stretch>
            <a:fillRect/>
          </a:stretch>
        </p:blipFill>
        <p:spPr>
          <a:xfrm>
            <a:off x="2191445" y="0"/>
            <a:ext cx="7809109" cy="6858000"/>
          </a:xfrm>
          <a:prstGeom prst="rect">
            <a:avLst/>
          </a:prstGeom>
        </p:spPr>
      </p:pic>
    </p:spTree>
    <p:extLst>
      <p:ext uri="{BB962C8B-B14F-4D97-AF65-F5344CB8AC3E}">
        <p14:creationId xmlns:p14="http://schemas.microsoft.com/office/powerpoint/2010/main" val="2412048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DB8D7D-AE73-4BD3-96E9-586B93B5DC11}"/>
              </a:ext>
            </a:extLst>
          </p:cNvPr>
          <p:cNvSpPr>
            <a:spLocks noGrp="1"/>
          </p:cNvSpPr>
          <p:nvPr>
            <p:ph idx="1"/>
          </p:nvPr>
        </p:nvSpPr>
        <p:spPr>
          <a:xfrm>
            <a:off x="1484310" y="1171853"/>
            <a:ext cx="10018713" cy="4869718"/>
          </a:xfrm>
        </p:spPr>
        <p:txBody>
          <a:bodyPr>
            <a:normAutofit/>
          </a:bodyPr>
          <a:lstStyle/>
          <a:p>
            <a:pPr algn="just"/>
            <a:r>
              <a:rPr lang="en-GB" dirty="0">
                <a:latin typeface="Times New Roman" panose="02020603050405020304" pitchFamily="18" charset="0"/>
                <a:cs typeface="Times New Roman" panose="02020603050405020304" pitchFamily="18" charset="0"/>
              </a:rPr>
              <a:t>If particles are sufficiently small and of low mass, they can be suspended in the air for long periods of time.</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Sources of particles are highly variable. </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Particles may be emitted directly to the air from </a:t>
            </a:r>
            <a:r>
              <a:rPr lang="en-GB" b="1" dirty="0">
                <a:solidFill>
                  <a:srgbClr val="0000FF"/>
                </a:solidFill>
                <a:latin typeface="Times New Roman" panose="02020603050405020304" pitchFamily="18" charset="0"/>
                <a:cs typeface="Times New Roman" panose="02020603050405020304" pitchFamily="18" charset="0"/>
              </a:rPr>
              <a:t>stationary sources</a:t>
            </a:r>
            <a:r>
              <a:rPr lang="en-GB" dirty="0">
                <a:latin typeface="Times New Roman" panose="02020603050405020304" pitchFamily="18" charset="0"/>
                <a:cs typeface="Times New Roman" panose="02020603050405020304" pitchFamily="18" charset="0"/>
              </a:rPr>
              <a:t>, such as </a:t>
            </a:r>
            <a:r>
              <a:rPr lang="en-GB" dirty="0">
                <a:solidFill>
                  <a:srgbClr val="FF0000"/>
                </a:solidFill>
                <a:latin typeface="Times New Roman" panose="02020603050405020304" pitchFamily="18" charset="0"/>
                <a:cs typeface="Times New Roman" panose="02020603050405020304" pitchFamily="18" charset="0"/>
              </a:rPr>
              <a:t>factories, power plants, and open burning</a:t>
            </a:r>
            <a:r>
              <a:rPr lang="en-GB" dirty="0">
                <a:latin typeface="Times New Roman" panose="02020603050405020304" pitchFamily="18" charset="0"/>
                <a:cs typeface="Times New Roman" panose="02020603050405020304" pitchFamily="18" charset="0"/>
              </a:rPr>
              <a:t>, and from </a:t>
            </a:r>
            <a:r>
              <a:rPr lang="en-GB" dirty="0">
                <a:solidFill>
                  <a:srgbClr val="FF0000"/>
                </a:solidFill>
                <a:latin typeface="Times New Roman" panose="02020603050405020304" pitchFamily="18" charset="0"/>
                <a:cs typeface="Times New Roman" panose="02020603050405020304" pitchFamily="18" charset="0"/>
              </a:rPr>
              <a:t>moving vehicles </a:t>
            </a:r>
            <a:r>
              <a:rPr lang="en-GB" dirty="0">
                <a:latin typeface="Times New Roman" panose="02020603050405020304" pitchFamily="18" charset="0"/>
                <a:cs typeface="Times New Roman" panose="02020603050405020304" pitchFamily="18" charset="0"/>
              </a:rPr>
              <a:t>(known as “</a:t>
            </a:r>
            <a:r>
              <a:rPr lang="en-GB" b="1" dirty="0">
                <a:solidFill>
                  <a:srgbClr val="0000FF"/>
                </a:solidFill>
                <a:latin typeface="Times New Roman" panose="02020603050405020304" pitchFamily="18" charset="0"/>
                <a:cs typeface="Times New Roman" panose="02020603050405020304" pitchFamily="18" charset="0"/>
              </a:rPr>
              <a:t>mobile sources</a:t>
            </a:r>
            <a:r>
              <a:rPr lang="en-GB" dirty="0">
                <a:latin typeface="Times New Roman" panose="02020603050405020304" pitchFamily="18" charset="0"/>
                <a:cs typeface="Times New Roman" panose="02020603050405020304" pitchFamily="18" charset="0"/>
              </a:rPr>
              <a:t>”), first by direct emissions from internal combustion engines, but also when these and other particles are re-entrained due to the movement of vehicles (e.g. in a “</a:t>
            </a:r>
            <a:r>
              <a:rPr lang="en-GB" b="1" dirty="0">
                <a:solidFill>
                  <a:schemeClr val="accent3">
                    <a:lumMod val="75000"/>
                  </a:schemeClr>
                </a:solidFill>
                <a:latin typeface="Times New Roman" panose="02020603050405020304" pitchFamily="18" charset="0"/>
                <a:cs typeface="Times New Roman" panose="02020603050405020304" pitchFamily="18" charset="0"/>
              </a:rPr>
              <a:t>near-road</a:t>
            </a:r>
            <a:r>
              <a:rPr lang="en-GB" dirty="0">
                <a:latin typeface="Times New Roman" panose="02020603050405020304" pitchFamily="18" charset="0"/>
                <a:cs typeface="Times New Roman" panose="02020603050405020304" pitchFamily="18" charset="0"/>
              </a:rPr>
              <a:t>” situation)</a:t>
            </a:r>
          </a:p>
        </p:txBody>
      </p:sp>
    </p:spTree>
    <p:extLst>
      <p:ext uri="{BB962C8B-B14F-4D97-AF65-F5344CB8AC3E}">
        <p14:creationId xmlns:p14="http://schemas.microsoft.com/office/powerpoint/2010/main" val="38105562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9BC11F-9779-4DAD-B5C9-296EF29799DE}"/>
              </a:ext>
            </a:extLst>
          </p:cNvPr>
          <p:cNvSpPr>
            <a:spLocks noGrp="1"/>
          </p:cNvSpPr>
          <p:nvPr>
            <p:ph idx="1"/>
          </p:nvPr>
        </p:nvSpPr>
        <p:spPr>
          <a:xfrm>
            <a:off x="1244825" y="505605"/>
            <a:ext cx="5809117" cy="5688366"/>
          </a:xfrm>
        </p:spPr>
        <p:txBody>
          <a:bodyPr anchor="t">
            <a:noAutofit/>
          </a:bodyPr>
          <a:lstStyle/>
          <a:p>
            <a:pPr algn="just"/>
            <a:r>
              <a:rPr lang="en-GB" dirty="0">
                <a:latin typeface="Times New Roman" panose="02020603050405020304" pitchFamily="18" charset="0"/>
                <a:cs typeface="Times New Roman" panose="02020603050405020304" pitchFamily="18" charset="0"/>
              </a:rPr>
              <a:t>The volume (mass) distribution is called </a:t>
            </a:r>
            <a:r>
              <a:rPr lang="en-GB" dirty="0">
                <a:solidFill>
                  <a:srgbClr val="0000FF"/>
                </a:solidFill>
                <a:latin typeface="Times New Roman" panose="02020603050405020304" pitchFamily="18" charset="0"/>
                <a:cs typeface="Times New Roman" panose="02020603050405020304" pitchFamily="18" charset="0"/>
              </a:rPr>
              <a:t>bimodal</a:t>
            </a:r>
            <a:r>
              <a:rPr lang="en-GB" dirty="0">
                <a:latin typeface="Times New Roman" panose="02020603050405020304" pitchFamily="18" charset="0"/>
                <a:cs typeface="Times New Roman" panose="02020603050405020304" pitchFamily="18" charset="0"/>
              </a:rPr>
              <a:t> because of its separate maxima at about 0.2 and 10 µm, which result from different mechanisms of particle formation. </a:t>
            </a:r>
          </a:p>
          <a:p>
            <a:pPr algn="just"/>
            <a:r>
              <a:rPr lang="en-GB" dirty="0">
                <a:latin typeface="Times New Roman" panose="02020603050405020304" pitchFamily="18" charset="0"/>
                <a:cs typeface="Times New Roman" panose="02020603050405020304" pitchFamily="18" charset="0"/>
              </a:rPr>
              <a:t>The mode with the 0.2-µm maximum results from </a:t>
            </a:r>
            <a:r>
              <a:rPr lang="en-GB" b="1" dirty="0">
                <a:latin typeface="Times New Roman" panose="02020603050405020304" pitchFamily="18" charset="0"/>
                <a:cs typeface="Times New Roman" panose="02020603050405020304" pitchFamily="18" charset="0"/>
              </a:rPr>
              <a:t>coagulation</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condensation</a:t>
            </a:r>
            <a:r>
              <a:rPr lang="en-GB" dirty="0">
                <a:latin typeface="Times New Roman" panose="02020603050405020304" pitchFamily="18" charset="0"/>
                <a:cs typeface="Times New Roman" panose="02020603050405020304" pitchFamily="18" charset="0"/>
              </a:rPr>
              <a:t> formation mechanisms. They are called </a:t>
            </a:r>
            <a:r>
              <a:rPr lang="en-GB" dirty="0">
                <a:solidFill>
                  <a:srgbClr val="FF0000"/>
                </a:solidFill>
                <a:latin typeface="Times New Roman" panose="02020603050405020304" pitchFamily="18" charset="0"/>
                <a:cs typeface="Times New Roman" panose="02020603050405020304" pitchFamily="18" charset="0"/>
              </a:rPr>
              <a:t>fine</a:t>
            </a:r>
            <a:r>
              <a:rPr lang="en-GB" dirty="0">
                <a:latin typeface="Times New Roman" panose="02020603050405020304" pitchFamily="18" charset="0"/>
                <a:cs typeface="Times New Roman" panose="02020603050405020304" pitchFamily="18" charset="0"/>
              </a:rPr>
              <a:t> particles to differentiate them from the particles in the 10-µm maximum mode, which are called </a:t>
            </a:r>
            <a:r>
              <a:rPr lang="en-GB" dirty="0">
                <a:solidFill>
                  <a:srgbClr val="FF0000"/>
                </a:solidFill>
                <a:latin typeface="Times New Roman" panose="02020603050405020304" pitchFamily="18" charset="0"/>
                <a:cs typeface="Times New Roman" panose="02020603050405020304" pitchFamily="18" charset="0"/>
              </a:rPr>
              <a:t>coarse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These </a:t>
            </a:r>
            <a:r>
              <a:rPr lang="en-GB" b="1" dirty="0">
                <a:solidFill>
                  <a:srgbClr val="00B050"/>
                </a:solidFill>
                <a:latin typeface="Times New Roman" panose="02020603050405020304" pitchFamily="18" charset="0"/>
                <a:cs typeface="Times New Roman" panose="02020603050405020304" pitchFamily="18" charset="0"/>
              </a:rPr>
              <a:t>fine particles </a:t>
            </a:r>
            <a:r>
              <a:rPr lang="en-GB" dirty="0">
                <a:latin typeface="Times New Roman" panose="02020603050405020304" pitchFamily="18" charset="0"/>
                <a:cs typeface="Times New Roman" panose="02020603050405020304" pitchFamily="18" charset="0"/>
              </a:rPr>
              <a:t>are primarily </a:t>
            </a:r>
            <a:r>
              <a:rPr lang="en-GB" dirty="0" err="1">
                <a:solidFill>
                  <a:srgbClr val="FF0000"/>
                </a:solidFill>
                <a:latin typeface="Times New Roman" panose="02020603050405020304" pitchFamily="18" charset="0"/>
                <a:cs typeface="Times New Roman" panose="02020603050405020304" pitchFamily="18" charset="0"/>
              </a:rPr>
              <a:t>sulfates</a:t>
            </a:r>
            <a:r>
              <a:rPr lang="en-GB" dirty="0">
                <a:solidFill>
                  <a:srgbClr val="FF0000"/>
                </a:solidFill>
                <a:latin typeface="Times New Roman" panose="02020603050405020304" pitchFamily="18" charset="0"/>
                <a:cs typeface="Times New Roman" panose="02020603050405020304" pitchFamily="18" charset="0"/>
              </a:rPr>
              <a:t>, nitrates, organics, ammonium, and lead </a:t>
            </a:r>
            <a:r>
              <a:rPr lang="en-GB" dirty="0">
                <a:latin typeface="Times New Roman" panose="02020603050405020304" pitchFamily="18" charset="0"/>
                <a:cs typeface="Times New Roman" panose="02020603050405020304" pitchFamily="18" charset="0"/>
              </a:rPr>
              <a:t>compounds.</a:t>
            </a:r>
          </a:p>
        </p:txBody>
      </p:sp>
      <p:pic>
        <p:nvPicPr>
          <p:cNvPr id="5" name="Picture 4">
            <a:extLst>
              <a:ext uri="{FF2B5EF4-FFF2-40B4-BE49-F238E27FC236}">
                <a16:creationId xmlns:a16="http://schemas.microsoft.com/office/drawing/2014/main" id="{28F5EB24-CD66-473D-9CA8-B3DBB1B0EF97}"/>
              </a:ext>
            </a:extLst>
          </p:cNvPr>
          <p:cNvPicPr>
            <a:picLocks noChangeAspect="1"/>
          </p:cNvPicPr>
          <p:nvPr/>
        </p:nvPicPr>
        <p:blipFill>
          <a:blip r:embed="rId3"/>
          <a:stretch>
            <a:fillRect/>
          </a:stretch>
        </p:blipFill>
        <p:spPr>
          <a:xfrm>
            <a:off x="7053942" y="407633"/>
            <a:ext cx="4992939" cy="542710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17634243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71C4EB-69B8-4B25-B1BD-48D6E032ABB3}"/>
              </a:ext>
            </a:extLst>
          </p:cNvPr>
          <p:cNvSpPr>
            <a:spLocks noGrp="1"/>
          </p:cNvSpPr>
          <p:nvPr>
            <p:ph idx="1"/>
          </p:nvPr>
        </p:nvSpPr>
        <p:spPr>
          <a:xfrm>
            <a:off x="1484310" y="272143"/>
            <a:ext cx="10018713" cy="6217434"/>
          </a:xfrm>
        </p:spPr>
        <p:txBody>
          <a:bodyPr>
            <a:normAutofit fontScale="92500" lnSpcReduction="20000"/>
          </a:bodyPr>
          <a:lstStyle/>
          <a:p>
            <a:pPr algn="just"/>
            <a:r>
              <a:rPr lang="en-GB" sz="2400" dirty="0">
                <a:latin typeface="Times New Roman" panose="02020603050405020304" pitchFamily="18" charset="0"/>
                <a:cs typeface="Times New Roman" panose="02020603050405020304" pitchFamily="18" charset="0"/>
              </a:rPr>
              <a:t>The mode with the 10-µm maximum are particles introduced to the atmosphere as solids from the surface of the earth and the seas, plus particles from the </a:t>
            </a:r>
            <a:r>
              <a:rPr lang="en-GB" sz="2400" b="1" dirty="0">
                <a:latin typeface="Times New Roman" panose="02020603050405020304" pitchFamily="18" charset="0"/>
                <a:cs typeface="Times New Roman" panose="02020603050405020304" pitchFamily="18" charset="0"/>
              </a:rPr>
              <a:t>coagulation-condensation</a:t>
            </a:r>
            <a:r>
              <a:rPr lang="en-GB" sz="2400" dirty="0">
                <a:latin typeface="Times New Roman" panose="02020603050405020304" pitchFamily="18" charset="0"/>
                <a:cs typeface="Times New Roman" panose="02020603050405020304" pitchFamily="18" charset="0"/>
              </a:rPr>
              <a:t> mode which have grown larger and moved across the trough between the modes into the larger size mode. These are primarily </a:t>
            </a:r>
            <a:r>
              <a:rPr lang="en-GB" sz="2400" dirty="0">
                <a:solidFill>
                  <a:srgbClr val="FF0000"/>
                </a:solidFill>
                <a:latin typeface="Times New Roman" panose="02020603050405020304" pitchFamily="18" charset="0"/>
                <a:cs typeface="Times New Roman" panose="02020603050405020304" pitchFamily="18" charset="0"/>
              </a:rPr>
              <a:t>silicon</a:t>
            </a:r>
            <a:r>
              <a:rPr lang="en-GB" sz="2400" dirty="0">
                <a:latin typeface="Times New Roman" panose="02020603050405020304" pitchFamily="18" charset="0"/>
                <a:cs typeface="Times New Roman" panose="02020603050405020304" pitchFamily="18" charset="0"/>
              </a:rPr>
              <a:t>, </a:t>
            </a:r>
            <a:r>
              <a:rPr lang="en-GB" sz="2400" dirty="0">
                <a:solidFill>
                  <a:srgbClr val="FF0000"/>
                </a:solidFill>
                <a:latin typeface="Times New Roman" panose="02020603050405020304" pitchFamily="18" charset="0"/>
                <a:cs typeface="Times New Roman" panose="02020603050405020304" pitchFamily="18" charset="0"/>
              </a:rPr>
              <a:t>iron</a:t>
            </a:r>
            <a:r>
              <a:rPr lang="en-GB" sz="2400" dirty="0">
                <a:latin typeface="Times New Roman" panose="02020603050405020304" pitchFamily="18" charset="0"/>
                <a:cs typeface="Times New Roman" panose="02020603050405020304" pitchFamily="18" charset="0"/>
              </a:rPr>
              <a:t>, </a:t>
            </a:r>
            <a:r>
              <a:rPr lang="en-GB" sz="2400" dirty="0" err="1">
                <a:solidFill>
                  <a:srgbClr val="FF0000"/>
                </a:solidFill>
                <a:latin typeface="Times New Roman" panose="02020603050405020304" pitchFamily="18" charset="0"/>
                <a:cs typeface="Times New Roman" panose="02020603050405020304" pitchFamily="18" charset="0"/>
              </a:rPr>
              <a:t>aluminum</a:t>
            </a:r>
            <a:r>
              <a:rPr lang="en-GB" sz="2400" dirty="0">
                <a:latin typeface="Times New Roman" panose="02020603050405020304" pitchFamily="18" charset="0"/>
                <a:cs typeface="Times New Roman" panose="02020603050405020304" pitchFamily="18" charset="0"/>
              </a:rPr>
              <a:t>, </a:t>
            </a:r>
            <a:r>
              <a:rPr lang="en-GB" sz="2400" dirty="0">
                <a:solidFill>
                  <a:srgbClr val="FF0000"/>
                </a:solidFill>
                <a:latin typeface="Times New Roman" panose="02020603050405020304" pitchFamily="18" charset="0"/>
                <a:cs typeface="Times New Roman" panose="02020603050405020304" pitchFamily="18" charset="0"/>
              </a:rPr>
              <a:t>sea salt</a:t>
            </a:r>
            <a:r>
              <a:rPr lang="en-GB" sz="2400" dirty="0">
                <a:latin typeface="Times New Roman" panose="02020603050405020304" pitchFamily="18" charset="0"/>
                <a:cs typeface="Times New Roman" panose="02020603050405020304" pitchFamily="18" charset="0"/>
              </a:rPr>
              <a:t>, and </a:t>
            </a:r>
            <a:r>
              <a:rPr lang="en-GB" sz="2400" dirty="0">
                <a:solidFill>
                  <a:srgbClr val="FF0000"/>
                </a:solidFill>
                <a:latin typeface="Times New Roman" panose="02020603050405020304" pitchFamily="18" charset="0"/>
                <a:cs typeface="Times New Roman" panose="02020603050405020304" pitchFamily="18" charset="0"/>
              </a:rPr>
              <a:t>plant particles</a:t>
            </a:r>
            <a:r>
              <a:rPr lang="en-GB" sz="2400"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majority of particles in the atmosphere are </a:t>
            </a:r>
            <a:r>
              <a:rPr lang="en-GB" b="1" dirty="0">
                <a:solidFill>
                  <a:srgbClr val="0000FF"/>
                </a:solidFill>
                <a:latin typeface="Times New Roman" panose="02020603050405020304" pitchFamily="18" charset="0"/>
                <a:cs typeface="Times New Roman" panose="02020603050405020304" pitchFamily="18" charset="0"/>
              </a:rPr>
              <a:t>spherical</a:t>
            </a:r>
            <a:r>
              <a:rPr lang="en-GB" dirty="0">
                <a:latin typeface="Times New Roman" panose="02020603050405020304" pitchFamily="18" charset="0"/>
                <a:cs typeface="Times New Roman" panose="02020603050405020304" pitchFamily="18" charset="0"/>
              </a:rPr>
              <a:t> in shape because they are formed by condensation or cooling processes or </a:t>
            </a:r>
            <a:r>
              <a:rPr lang="en-GB" dirty="0">
                <a:solidFill>
                  <a:schemeClr val="accent3">
                    <a:lumMod val="75000"/>
                  </a:schemeClr>
                </a:solidFill>
                <a:latin typeface="Times New Roman" panose="02020603050405020304" pitchFamily="18" charset="0"/>
                <a:cs typeface="Times New Roman" panose="02020603050405020304" pitchFamily="18" charset="0"/>
              </a:rPr>
              <a:t>they contain core nuclei </a:t>
            </a:r>
            <a:r>
              <a:rPr lang="en-GB" dirty="0">
                <a:latin typeface="Times New Roman" panose="02020603050405020304" pitchFamily="18" charset="0"/>
                <a:cs typeface="Times New Roman" panose="02020603050405020304" pitchFamily="18" charset="0"/>
              </a:rPr>
              <a:t>coated with liquid.</a:t>
            </a:r>
          </a:p>
          <a:p>
            <a:pPr algn="just"/>
            <a:r>
              <a:rPr lang="en-GB" dirty="0">
                <a:latin typeface="Times New Roman" panose="02020603050405020304" pitchFamily="18" charset="0"/>
                <a:cs typeface="Times New Roman" panose="02020603050405020304" pitchFamily="18" charset="0"/>
              </a:rPr>
              <a:t>Other important particle shapes exist in the atmosphere; e.g. asbestos is present as long </a:t>
            </a:r>
            <a:r>
              <a:rPr lang="en-GB" dirty="0" err="1">
                <a:latin typeface="Times New Roman" panose="02020603050405020304" pitchFamily="18" charset="0"/>
                <a:cs typeface="Times New Roman" panose="02020603050405020304" pitchFamily="18" charset="0"/>
              </a:rPr>
              <a:t>fibers</a:t>
            </a:r>
            <a:r>
              <a:rPr lang="en-GB" dirty="0">
                <a:latin typeface="Times New Roman" panose="02020603050405020304" pitchFamily="18" charset="0"/>
                <a:cs typeface="Times New Roman" panose="02020603050405020304" pitchFamily="18" charset="0"/>
              </a:rPr>
              <a:t> and fly ash can be irregular in shape.</a:t>
            </a:r>
          </a:p>
          <a:p>
            <a:pPr algn="just"/>
            <a:r>
              <a:rPr lang="en-GB" dirty="0">
                <a:latin typeface="Times New Roman" panose="02020603050405020304" pitchFamily="18" charset="0"/>
                <a:cs typeface="Times New Roman" panose="02020603050405020304" pitchFamily="18" charset="0"/>
              </a:rPr>
              <a:t>The amount of each element or radical, anion, or cation that is present in the mixture can be determined.</a:t>
            </a:r>
          </a:p>
          <a:p>
            <a:pPr algn="just"/>
            <a:r>
              <a:rPr lang="en-GB" dirty="0">
                <a:latin typeface="Times New Roman" panose="02020603050405020304" pitchFamily="18" charset="0"/>
                <a:cs typeface="Times New Roman" panose="02020603050405020304" pitchFamily="18" charset="0"/>
              </a:rPr>
              <a:t>Specific </a:t>
            </a:r>
            <a:r>
              <a:rPr lang="en-GB" b="1" dirty="0">
                <a:solidFill>
                  <a:srgbClr val="00B050"/>
                </a:solidFill>
                <a:latin typeface="Times New Roman" panose="02020603050405020304" pitchFamily="18" charset="0"/>
                <a:cs typeface="Times New Roman" panose="02020603050405020304" pitchFamily="18" charset="0"/>
              </a:rPr>
              <a:t>organic compounds </a:t>
            </a:r>
            <a:r>
              <a:rPr lang="en-GB" dirty="0">
                <a:latin typeface="Times New Roman" panose="02020603050405020304" pitchFamily="18" charset="0"/>
                <a:cs typeface="Times New Roman" panose="02020603050405020304" pitchFamily="18" charset="0"/>
              </a:rPr>
              <a:t>may be separated and identified.</a:t>
            </a:r>
          </a:p>
          <a:p>
            <a:pPr algn="just"/>
            <a:r>
              <a:rPr lang="en-GB" dirty="0">
                <a:latin typeface="Times New Roman" panose="02020603050405020304" pitchFamily="18" charset="0"/>
                <a:cs typeface="Times New Roman" panose="02020603050405020304" pitchFamily="18" charset="0"/>
              </a:rPr>
              <a:t>The shapes of individual particles may be </a:t>
            </a:r>
            <a:r>
              <a:rPr lang="en-GB" dirty="0" err="1">
                <a:latin typeface="Times New Roman" panose="02020603050405020304" pitchFamily="18" charset="0"/>
                <a:cs typeface="Times New Roman" panose="02020603050405020304" pitchFamily="18" charset="0"/>
              </a:rPr>
              <a:t>analyzed</a:t>
            </a:r>
            <a:r>
              <a:rPr lang="en-GB" dirty="0">
                <a:latin typeface="Times New Roman" panose="02020603050405020304" pitchFamily="18" charset="0"/>
                <a:cs typeface="Times New Roman" panose="02020603050405020304" pitchFamily="18" charset="0"/>
              </a:rPr>
              <a:t> by </a:t>
            </a:r>
            <a:r>
              <a:rPr lang="en-GB" b="1" dirty="0">
                <a:latin typeface="Times New Roman" panose="02020603050405020304" pitchFamily="18" charset="0"/>
                <a:cs typeface="Times New Roman" panose="02020603050405020304" pitchFamily="18" charset="0"/>
              </a:rPr>
              <a:t>electron microscopy</a:t>
            </a:r>
            <a:r>
              <a:rPr lang="en-GB" dirty="0">
                <a:latin typeface="Times New Roman" panose="02020603050405020304" pitchFamily="18" charset="0"/>
                <a:cs typeface="Times New Roman" panose="02020603050405020304" pitchFamily="18" charset="0"/>
              </a:rPr>
              <a:t>.</a:t>
            </a:r>
          </a:p>
          <a:p>
            <a:pPr algn="just"/>
            <a:r>
              <a:rPr lang="en-GB" sz="2400" b="1" dirty="0">
                <a:solidFill>
                  <a:srgbClr val="FF0000"/>
                </a:solidFill>
                <a:latin typeface="Times New Roman" panose="02020603050405020304" pitchFamily="18" charset="0"/>
                <a:cs typeface="Times New Roman" panose="02020603050405020304" pitchFamily="18" charset="0"/>
              </a:rPr>
              <a:t>Particle size </a:t>
            </a:r>
            <a:r>
              <a:rPr lang="en-GB" sz="2400" dirty="0">
                <a:latin typeface="Times New Roman" panose="02020603050405020304" pitchFamily="18" charset="0"/>
                <a:cs typeface="Times New Roman" panose="02020603050405020304" pitchFamily="18" charset="0"/>
              </a:rPr>
              <a:t>dictates the necessary control technologies, </a:t>
            </a:r>
            <a:r>
              <a:rPr lang="en-GB" dirty="0">
                <a:latin typeface="Times New Roman" panose="02020603050405020304" pitchFamily="18" charset="0"/>
                <a:cs typeface="Times New Roman" panose="02020603050405020304" pitchFamily="18" charset="0"/>
              </a:rPr>
              <a:t>determines the types of health and environmental problems to be expected when particles are inhaled and retained by the human respiratory system and when particles absorb and scatter incoming solar radiation.</a:t>
            </a:r>
            <a:endParaRPr lang="en-GB" sz="2400" dirty="0">
              <a:latin typeface="Times New Roman" panose="02020603050405020304" pitchFamily="18" charset="0"/>
              <a:cs typeface="Times New Roman" panose="02020603050405020304" pitchFamily="18" charset="0"/>
            </a:endParaRPr>
          </a:p>
          <a:p>
            <a:endParaRPr lang="en-GB" dirty="0"/>
          </a:p>
        </p:txBody>
      </p:sp>
    </p:spTree>
    <p:extLst>
      <p:ext uri="{BB962C8B-B14F-4D97-AF65-F5344CB8AC3E}">
        <p14:creationId xmlns:p14="http://schemas.microsoft.com/office/powerpoint/2010/main" val="2554221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934324-AC62-4C07-A644-10ECFEF45811}"/>
              </a:ext>
            </a:extLst>
          </p:cNvPr>
          <p:cNvSpPr>
            <a:spLocks noGrp="1"/>
          </p:cNvSpPr>
          <p:nvPr>
            <p:ph idx="1"/>
          </p:nvPr>
        </p:nvSpPr>
        <p:spPr>
          <a:xfrm>
            <a:off x="1484310" y="1828800"/>
            <a:ext cx="10018713" cy="4403323"/>
          </a:xfrm>
        </p:spPr>
        <p:txBody>
          <a:bodyPr>
            <a:normAutofit/>
          </a:bodyPr>
          <a:lstStyle/>
          <a:p>
            <a:pPr algn="just"/>
            <a:r>
              <a:rPr lang="en-GB" dirty="0">
                <a:latin typeface="Times New Roman" panose="02020603050405020304" pitchFamily="18" charset="0"/>
                <a:cs typeface="Times New Roman" panose="02020603050405020304" pitchFamily="18" charset="0"/>
              </a:rPr>
              <a:t>Air pollutants are studied from at least three perspectives: </a:t>
            </a:r>
            <a:r>
              <a:rPr lang="en-GB" b="1" dirty="0">
                <a:solidFill>
                  <a:srgbClr val="FF0000"/>
                </a:solidFill>
                <a:latin typeface="Times New Roman" panose="02020603050405020304" pitchFamily="18" charset="0"/>
                <a:cs typeface="Times New Roman" panose="02020603050405020304" pitchFamily="18" charset="0"/>
              </a:rPr>
              <a:t>the sources</a:t>
            </a:r>
            <a:r>
              <a:rPr lang="en-GB" dirty="0">
                <a:latin typeface="Times New Roman" panose="02020603050405020304" pitchFamily="18" charset="0"/>
                <a:cs typeface="Times New Roman" panose="02020603050405020304" pitchFamily="18" charset="0"/>
              </a:rPr>
              <a:t>, the </a:t>
            </a:r>
            <a:r>
              <a:rPr lang="en-GB" b="1" dirty="0">
                <a:solidFill>
                  <a:srgbClr val="FF0000"/>
                </a:solidFill>
                <a:latin typeface="Times New Roman" panose="02020603050405020304" pitchFamily="18" charset="0"/>
                <a:cs typeface="Times New Roman" panose="02020603050405020304" pitchFamily="18" charset="0"/>
              </a:rPr>
              <a:t>movement</a:t>
            </a:r>
            <a:r>
              <a:rPr lang="en-GB" dirty="0">
                <a:latin typeface="Times New Roman" panose="02020603050405020304" pitchFamily="18" charset="0"/>
                <a:cs typeface="Times New Roman" panose="02020603050405020304" pitchFamily="18" charset="0"/>
              </a:rPr>
              <a:t>, and the </a:t>
            </a:r>
            <a:r>
              <a:rPr lang="en-GB" b="1" dirty="0">
                <a:solidFill>
                  <a:srgbClr val="FF0000"/>
                </a:solidFill>
                <a:latin typeface="Times New Roman" panose="02020603050405020304" pitchFamily="18" charset="0"/>
                <a:cs typeface="Times New Roman" panose="02020603050405020304" pitchFamily="18" charset="0"/>
              </a:rPr>
              <a:t>receptors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b="1" dirty="0">
                <a:solidFill>
                  <a:srgbClr val="FF0000"/>
                </a:solidFill>
                <a:latin typeface="Times New Roman" panose="02020603050405020304" pitchFamily="18" charset="0"/>
                <a:cs typeface="Times New Roman" panose="02020603050405020304" pitchFamily="18" charset="0"/>
              </a:rPr>
              <a:t>sources</a:t>
            </a:r>
            <a:r>
              <a:rPr lang="en-GB" dirty="0">
                <a:latin typeface="Times New Roman" panose="02020603050405020304" pitchFamily="18" charset="0"/>
                <a:cs typeface="Times New Roman" panose="02020603050405020304" pitchFamily="18" charset="0"/>
              </a:rPr>
              <a:t> of air pollutants vary in </a:t>
            </a:r>
            <a:r>
              <a:rPr lang="en-GB" dirty="0">
                <a:solidFill>
                  <a:srgbClr val="0000FF"/>
                </a:solidFill>
                <a:latin typeface="Times New Roman" panose="02020603050405020304" pitchFamily="18" charset="0"/>
                <a:cs typeface="Times New Roman" panose="02020603050405020304" pitchFamily="18" charset="0"/>
              </a:rPr>
              <a:t>size</a:t>
            </a:r>
            <a:r>
              <a:rPr lang="en-GB" dirty="0">
                <a:latin typeface="Times New Roman" panose="02020603050405020304" pitchFamily="18" charset="0"/>
                <a:cs typeface="Times New Roman" panose="02020603050405020304" pitchFamily="18" charset="0"/>
              </a:rPr>
              <a:t> (e.g. tons emitted per year), </a:t>
            </a:r>
            <a:r>
              <a:rPr lang="en-GB" dirty="0">
                <a:solidFill>
                  <a:srgbClr val="0000FF"/>
                </a:solidFill>
                <a:latin typeface="Times New Roman" panose="02020603050405020304" pitchFamily="18" charset="0"/>
                <a:cs typeface="Times New Roman" panose="02020603050405020304" pitchFamily="18" charset="0"/>
              </a:rPr>
              <a:t>type</a:t>
            </a:r>
            <a:r>
              <a:rPr lang="en-GB" dirty="0">
                <a:latin typeface="Times New Roman" panose="02020603050405020304" pitchFamily="18" charset="0"/>
                <a:cs typeface="Times New Roman" panose="02020603050405020304" pitchFamily="18" charset="0"/>
              </a:rPr>
              <a:t> (e.g. stationary or mobile) and </a:t>
            </a:r>
            <a:r>
              <a:rPr lang="en-GB" dirty="0">
                <a:solidFill>
                  <a:srgbClr val="0000FF"/>
                </a:solidFill>
                <a:latin typeface="Times New Roman" panose="02020603050405020304" pitchFamily="18" charset="0"/>
                <a:cs typeface="Times New Roman" panose="02020603050405020304" pitchFamily="18" charset="0"/>
              </a:rPr>
              <a:t>composition</a:t>
            </a:r>
            <a:r>
              <a:rPr lang="en-GB" dirty="0">
                <a:latin typeface="Times New Roman" panose="02020603050405020304" pitchFamily="18" charset="0"/>
                <a:cs typeface="Times New Roman" panose="02020603050405020304" pitchFamily="18" charset="0"/>
              </a:rPr>
              <a:t> (e.g. coke oven emissions include thousands of compounds, but many smelters include a handful of metals).</a:t>
            </a:r>
          </a:p>
          <a:p>
            <a:pPr algn="just"/>
            <a:r>
              <a:rPr lang="en-GB" b="1" dirty="0">
                <a:solidFill>
                  <a:srgbClr val="FF0000"/>
                </a:solidFill>
                <a:latin typeface="Times New Roman" panose="02020603050405020304" pitchFamily="18" charset="0"/>
                <a:cs typeface="Times New Roman" panose="02020603050405020304" pitchFamily="18" charset="0"/>
              </a:rPr>
              <a:t>Movement</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can range from molecular diffusion to continental and global transport in winds aloft.</a:t>
            </a:r>
          </a:p>
          <a:p>
            <a:pPr algn="just"/>
            <a:r>
              <a:rPr lang="en-GB" b="1" dirty="0">
                <a:solidFill>
                  <a:srgbClr val="FF0000"/>
                </a:solidFill>
                <a:latin typeface="Times New Roman" panose="02020603050405020304" pitchFamily="18" charset="0"/>
                <a:cs typeface="Times New Roman" panose="02020603050405020304" pitchFamily="18" charset="0"/>
              </a:rPr>
              <a:t>Receptors</a:t>
            </a:r>
            <a:r>
              <a:rPr lang="en-GB" dirty="0">
                <a:latin typeface="Times New Roman" panose="02020603050405020304" pitchFamily="18" charset="0"/>
                <a:cs typeface="Times New Roman" panose="02020603050405020304" pitchFamily="18" charset="0"/>
              </a:rPr>
              <a:t> include </a:t>
            </a:r>
            <a:r>
              <a:rPr lang="en-GB" dirty="0">
                <a:solidFill>
                  <a:srgbClr val="0000FF"/>
                </a:solidFill>
                <a:latin typeface="Times New Roman" panose="02020603050405020304" pitchFamily="18" charset="0"/>
                <a:cs typeface="Times New Roman" panose="02020603050405020304" pitchFamily="18" charset="0"/>
              </a:rPr>
              <a:t>humans, ecosystems, and materials</a:t>
            </a:r>
            <a:r>
              <a:rPr lang="en-GB" dirty="0">
                <a:latin typeface="Times New Roman" panose="02020603050405020304" pitchFamily="18" charset="0"/>
                <a:cs typeface="Times New Roman" panose="02020603050405020304" pitchFamily="18" charset="0"/>
              </a:rPr>
              <a:t>.</a:t>
            </a:r>
          </a:p>
          <a:p>
            <a:endParaRPr lang="en-GB" dirty="0"/>
          </a:p>
        </p:txBody>
      </p:sp>
      <p:sp>
        <p:nvSpPr>
          <p:cNvPr id="4" name="Title 1">
            <a:extLst>
              <a:ext uri="{FF2B5EF4-FFF2-40B4-BE49-F238E27FC236}">
                <a16:creationId xmlns:a16="http://schemas.microsoft.com/office/drawing/2014/main" id="{0C58C3D5-5ACD-43BF-95E1-517E06CF894E}"/>
              </a:ext>
            </a:extLst>
          </p:cNvPr>
          <p:cNvSpPr>
            <a:spLocks noGrp="1"/>
          </p:cNvSpPr>
          <p:nvPr>
            <p:ph type="title"/>
          </p:nvPr>
        </p:nvSpPr>
        <p:spPr>
          <a:xfrm>
            <a:off x="1653363" y="365760"/>
            <a:ext cx="9367203" cy="1188720"/>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Science of Air Pollution- </a:t>
            </a:r>
            <a:r>
              <a:rPr lang="en-GB" b="1" dirty="0">
                <a:solidFill>
                  <a:srgbClr val="0000FF"/>
                </a:solidFill>
                <a:latin typeface="Times New Roman" panose="02020603050405020304" pitchFamily="18" charset="0"/>
                <a:cs typeface="Times New Roman" panose="02020603050405020304" pitchFamily="18" charset="0"/>
              </a:rPr>
              <a:t>Atmospheric Transport and Fate</a:t>
            </a:r>
          </a:p>
        </p:txBody>
      </p:sp>
    </p:spTree>
    <p:extLst>
      <p:ext uri="{BB962C8B-B14F-4D97-AF65-F5344CB8AC3E}">
        <p14:creationId xmlns:p14="http://schemas.microsoft.com/office/powerpoint/2010/main" val="539620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68131E69-D1C9-415E-0000-21A049F7BF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65819" y="443076"/>
            <a:ext cx="6908109" cy="5557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7">
            <a:extLst>
              <a:ext uri="{FF2B5EF4-FFF2-40B4-BE49-F238E27FC236}">
                <a16:creationId xmlns:a16="http://schemas.microsoft.com/office/drawing/2014/main" id="{E847AA1A-A9FA-61ED-C7B7-B85CC8A0A5EC}"/>
              </a:ext>
            </a:extLst>
          </p:cNvPr>
          <p:cNvSpPr txBox="1">
            <a:spLocks noChangeArrowheads="1"/>
          </p:cNvSpPr>
          <p:nvPr/>
        </p:nvSpPr>
        <p:spPr bwMode="auto">
          <a:xfrm>
            <a:off x="6249760" y="6138699"/>
            <a:ext cx="4365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ts val="1000"/>
              </a:spcBef>
              <a:buSzPct val="125000"/>
              <a:buFont typeface="Arial" panose="020B0604020202020204" pitchFamily="34" charset="0"/>
              <a:buChar char="•"/>
              <a:defRPr sz="2400">
                <a:solidFill>
                  <a:schemeClr val="tx1"/>
                </a:solidFill>
                <a:latin typeface="Tw Cen MT" panose="020B0602020104020603" pitchFamily="34" charset="0"/>
              </a:defRPr>
            </a:lvl1pPr>
            <a:lvl2pPr marL="742950" indent="-285750">
              <a:lnSpc>
                <a:spcPct val="120000"/>
              </a:lnSpc>
              <a:spcBef>
                <a:spcPts val="500"/>
              </a:spcBef>
              <a:buSzPct val="125000"/>
              <a:buFont typeface="Arial" panose="020B0604020202020204" pitchFamily="34" charset="0"/>
              <a:buChar char="•"/>
              <a:defRPr sz="2000">
                <a:solidFill>
                  <a:schemeClr val="tx1"/>
                </a:solidFill>
                <a:latin typeface="Tw Cen MT" panose="020B0602020104020603" pitchFamily="34" charset="0"/>
              </a:defRPr>
            </a:lvl2pPr>
            <a:lvl3pPr marL="1143000" indent="-228600">
              <a:lnSpc>
                <a:spcPct val="120000"/>
              </a:lnSpc>
              <a:spcBef>
                <a:spcPts val="500"/>
              </a:spcBef>
              <a:buSzPct val="125000"/>
              <a:buFont typeface="Arial" panose="020B0604020202020204" pitchFamily="34" charset="0"/>
              <a:buChar char="•"/>
              <a:defRPr>
                <a:solidFill>
                  <a:schemeClr val="tx1"/>
                </a:solidFill>
                <a:latin typeface="Tw Cen MT" panose="020B0602020104020603" pitchFamily="34" charset="0"/>
              </a:defRPr>
            </a:lvl3pPr>
            <a:lvl4pPr marL="1600200" indent="-228600">
              <a:lnSpc>
                <a:spcPct val="120000"/>
              </a:lnSpc>
              <a:spcBef>
                <a:spcPts val="500"/>
              </a:spcBef>
              <a:buSzPct val="125000"/>
              <a:buFont typeface="Arial" panose="020B0604020202020204" pitchFamily="34" charset="0"/>
              <a:buChar char="•"/>
              <a:defRPr sz="1600">
                <a:solidFill>
                  <a:schemeClr val="tx1"/>
                </a:solidFill>
                <a:latin typeface="Tw Cen MT" panose="020B0602020104020603" pitchFamily="34" charset="0"/>
              </a:defRPr>
            </a:lvl4pPr>
            <a:lvl5pPr marL="2057400" indent="-228600">
              <a:lnSpc>
                <a:spcPct val="120000"/>
              </a:lnSpc>
              <a:spcBef>
                <a:spcPts val="500"/>
              </a:spcBef>
              <a:buSzPct val="125000"/>
              <a:buFont typeface="Arial" panose="020B0604020202020204" pitchFamily="34" charset="0"/>
              <a:buChar char="•"/>
              <a:defRPr sz="1600">
                <a:solidFill>
                  <a:schemeClr val="tx1"/>
                </a:solidFill>
                <a:latin typeface="Tw Cen MT" panose="020B0602020104020603" pitchFamily="34" charset="0"/>
              </a:defRPr>
            </a:lvl5pPr>
            <a:lvl6pPr marL="2514600" indent="-228600" eaLnBrk="0" fontAlgn="base" hangingPunct="0">
              <a:lnSpc>
                <a:spcPct val="120000"/>
              </a:lnSpc>
              <a:spcBef>
                <a:spcPts val="500"/>
              </a:spcBef>
              <a:spcAft>
                <a:spcPct val="0"/>
              </a:spcAft>
              <a:buSzPct val="125000"/>
              <a:buFont typeface="Arial" panose="020B0604020202020204" pitchFamily="34" charset="0"/>
              <a:buChar char="•"/>
              <a:defRPr sz="1600">
                <a:solidFill>
                  <a:schemeClr val="tx1"/>
                </a:solidFill>
                <a:latin typeface="Tw Cen MT" panose="020B0602020104020603" pitchFamily="34" charset="0"/>
              </a:defRPr>
            </a:lvl6pPr>
            <a:lvl7pPr marL="2971800" indent="-228600" eaLnBrk="0" fontAlgn="base" hangingPunct="0">
              <a:lnSpc>
                <a:spcPct val="120000"/>
              </a:lnSpc>
              <a:spcBef>
                <a:spcPts val="500"/>
              </a:spcBef>
              <a:spcAft>
                <a:spcPct val="0"/>
              </a:spcAft>
              <a:buSzPct val="125000"/>
              <a:buFont typeface="Arial" panose="020B0604020202020204" pitchFamily="34" charset="0"/>
              <a:buChar char="•"/>
              <a:defRPr sz="1600">
                <a:solidFill>
                  <a:schemeClr val="tx1"/>
                </a:solidFill>
                <a:latin typeface="Tw Cen MT" panose="020B0602020104020603" pitchFamily="34" charset="0"/>
              </a:defRPr>
            </a:lvl7pPr>
            <a:lvl8pPr marL="3429000" indent="-228600" eaLnBrk="0" fontAlgn="base" hangingPunct="0">
              <a:lnSpc>
                <a:spcPct val="120000"/>
              </a:lnSpc>
              <a:spcBef>
                <a:spcPts val="500"/>
              </a:spcBef>
              <a:spcAft>
                <a:spcPct val="0"/>
              </a:spcAft>
              <a:buSzPct val="125000"/>
              <a:buFont typeface="Arial" panose="020B0604020202020204" pitchFamily="34" charset="0"/>
              <a:buChar char="•"/>
              <a:defRPr sz="1600">
                <a:solidFill>
                  <a:schemeClr val="tx1"/>
                </a:solidFill>
                <a:latin typeface="Tw Cen MT" panose="020B0602020104020603" pitchFamily="34" charset="0"/>
              </a:defRPr>
            </a:lvl8pPr>
            <a:lvl9pPr marL="3886200" indent="-228600" eaLnBrk="0" fontAlgn="base" hangingPunct="0">
              <a:lnSpc>
                <a:spcPct val="120000"/>
              </a:lnSpc>
              <a:spcBef>
                <a:spcPts val="500"/>
              </a:spcBef>
              <a:spcAft>
                <a:spcPct val="0"/>
              </a:spcAft>
              <a:buSzPct val="125000"/>
              <a:buFont typeface="Arial" panose="020B0604020202020204" pitchFamily="34" charset="0"/>
              <a:buChar char="•"/>
              <a:defRPr sz="1600">
                <a:solidFill>
                  <a:schemeClr val="tx1"/>
                </a:solidFill>
                <a:latin typeface="Tw Cen MT" panose="020B0602020104020603" pitchFamily="34" charset="0"/>
              </a:defRPr>
            </a:lvl9pPr>
          </a:lstStyle>
          <a:p>
            <a:pPr>
              <a:lnSpc>
                <a:spcPct val="100000"/>
              </a:lnSpc>
              <a:spcBef>
                <a:spcPct val="0"/>
              </a:spcBef>
              <a:buSzTx/>
              <a:buFontTx/>
              <a:buNone/>
            </a:pPr>
            <a:r>
              <a:rPr lang="en-US" altLang="en-US" sz="1200" dirty="0">
                <a:latin typeface="Times New Roman" panose="02020603050405020304" pitchFamily="18" charset="0"/>
                <a:cs typeface="Times New Roman" panose="02020603050405020304" pitchFamily="18" charset="0"/>
              </a:rPr>
              <a:t>Reproduced from Nadine </a:t>
            </a:r>
            <a:r>
              <a:rPr lang="en-US" altLang="en-US" sz="1200" dirty="0" err="1">
                <a:latin typeface="Times New Roman" panose="02020603050405020304" pitchFamily="18" charset="0"/>
                <a:cs typeface="Times New Roman" panose="02020603050405020304" pitchFamily="18" charset="0"/>
              </a:rPr>
              <a:t>Borduas</a:t>
            </a:r>
            <a:r>
              <a:rPr lang="en-US" altLang="en-US" sz="1200" dirty="0">
                <a:latin typeface="Times New Roman" panose="02020603050405020304" pitchFamily="18" charset="0"/>
                <a:cs typeface="Times New Roman" panose="02020603050405020304" pitchFamily="18" charset="0"/>
              </a:rPr>
              <a:t> and Vivian S. Lin (2016)</a:t>
            </a:r>
            <a:endParaRPr lang="en-GB"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137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87504B-310B-C043-636D-F9A0464A524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098CA30A-697C-D166-DC01-DEB27C8B1E63}"/>
              </a:ext>
            </a:extLst>
          </p:cNvPr>
          <p:cNvSpPr>
            <a:spLocks noGrp="1"/>
          </p:cNvSpPr>
          <p:nvPr>
            <p:ph idx="1"/>
          </p:nvPr>
        </p:nvSpPr>
        <p:spPr/>
        <p:txBody>
          <a:bodyPr/>
          <a:lstStyle/>
          <a:p>
            <a:endParaRPr lang="zh-TW" altLang="en-US"/>
          </a:p>
        </p:txBody>
      </p:sp>
      <p:pic>
        <p:nvPicPr>
          <p:cNvPr id="4" name="Picture 4">
            <a:extLst>
              <a:ext uri="{FF2B5EF4-FFF2-40B4-BE49-F238E27FC236}">
                <a16:creationId xmlns:a16="http://schemas.microsoft.com/office/drawing/2014/main" id="{4FC67941-DDEF-25AA-F8D6-E076AC318AC5}"/>
              </a:ext>
            </a:extLst>
          </p:cNvPr>
          <p:cNvPicPr>
            <a:picLocks noChangeAspect="1"/>
          </p:cNvPicPr>
          <p:nvPr/>
        </p:nvPicPr>
        <p:blipFill>
          <a:blip r:embed="rId2"/>
          <a:stretch>
            <a:fillRect/>
          </a:stretch>
        </p:blipFill>
        <p:spPr>
          <a:xfrm>
            <a:off x="1738806" y="317524"/>
            <a:ext cx="8714387" cy="6222952"/>
          </a:xfrm>
          <a:prstGeom prst="rect">
            <a:avLst/>
          </a:prstGeom>
        </p:spPr>
      </p:pic>
    </p:spTree>
    <p:extLst>
      <p:ext uri="{BB962C8B-B14F-4D97-AF65-F5344CB8AC3E}">
        <p14:creationId xmlns:p14="http://schemas.microsoft.com/office/powerpoint/2010/main" val="24452016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3E7F6A-90A1-4873-A911-D300934BE13B}"/>
              </a:ext>
            </a:extLst>
          </p:cNvPr>
          <p:cNvSpPr>
            <a:spLocks noGrp="1"/>
          </p:cNvSpPr>
          <p:nvPr>
            <p:ph idx="1"/>
          </p:nvPr>
        </p:nvSpPr>
        <p:spPr>
          <a:xfrm>
            <a:off x="1484310" y="674914"/>
            <a:ext cx="10018713" cy="5497285"/>
          </a:xfrm>
        </p:spPr>
        <p:txBody>
          <a:bodyPr>
            <a:normAutofit lnSpcReduction="10000"/>
          </a:bodyPr>
          <a:lstStyle/>
          <a:p>
            <a:pPr marL="0" indent="0" algn="just">
              <a:buNone/>
            </a:pPr>
            <a:r>
              <a:rPr lang="en-GB" b="1" dirty="0">
                <a:latin typeface="Times New Roman" panose="02020603050405020304" pitchFamily="18" charset="0"/>
                <a:cs typeface="Times New Roman" panose="02020603050405020304" pitchFamily="18" charset="0"/>
              </a:rPr>
              <a:t>Sources and Sinks</a:t>
            </a:r>
          </a:p>
          <a:p>
            <a:pPr algn="just"/>
            <a:r>
              <a:rPr lang="en-GB" dirty="0">
                <a:latin typeface="Times New Roman" panose="02020603050405020304" pitchFamily="18" charset="0"/>
                <a:cs typeface="Times New Roman" panose="02020603050405020304" pitchFamily="18" charset="0"/>
              </a:rPr>
              <a:t>The places from which pollutants emanate are called </a:t>
            </a:r>
            <a:r>
              <a:rPr lang="en-GB" b="1" dirty="0">
                <a:solidFill>
                  <a:srgbClr val="FF0000"/>
                </a:solidFill>
                <a:latin typeface="Times New Roman" panose="02020603050405020304" pitchFamily="18" charset="0"/>
                <a:cs typeface="Times New Roman" panose="02020603050405020304" pitchFamily="18" charset="0"/>
              </a:rPr>
              <a:t>sources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There are </a:t>
            </a:r>
            <a:r>
              <a:rPr lang="en-GB" dirty="0">
                <a:solidFill>
                  <a:srgbClr val="00B050"/>
                </a:solidFill>
                <a:latin typeface="Times New Roman" panose="02020603050405020304" pitchFamily="18" charset="0"/>
                <a:cs typeface="Times New Roman" panose="02020603050405020304" pitchFamily="18" charset="0"/>
              </a:rPr>
              <a:t>natural</a:t>
            </a:r>
            <a:r>
              <a:rPr lang="en-GB" dirty="0">
                <a:latin typeface="Times New Roman" panose="02020603050405020304" pitchFamily="18" charset="0"/>
                <a:cs typeface="Times New Roman" panose="02020603050405020304" pitchFamily="18" charset="0"/>
              </a:rPr>
              <a:t> as well as </a:t>
            </a:r>
            <a:r>
              <a:rPr lang="en-GB" dirty="0">
                <a:solidFill>
                  <a:srgbClr val="00B050"/>
                </a:solidFill>
                <a:latin typeface="Times New Roman" panose="02020603050405020304" pitchFamily="18" charset="0"/>
                <a:cs typeface="Times New Roman" panose="02020603050405020304" pitchFamily="18" charset="0"/>
              </a:rPr>
              <a:t>anthropogenic</a:t>
            </a:r>
            <a:r>
              <a:rPr lang="en-GB" dirty="0">
                <a:latin typeface="Times New Roman" panose="02020603050405020304" pitchFamily="18" charset="0"/>
                <a:cs typeface="Times New Roman" panose="02020603050405020304" pitchFamily="18" charset="0"/>
              </a:rPr>
              <a:t> sources of the particles and gases considered to be pollutants. </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Plant and animal respiration and the decay of what was once living matter; . Volcanoes and naturally caused forest fires are other natural sources.</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 special type of natural sources are </a:t>
            </a:r>
            <a:r>
              <a:rPr lang="en-GB" dirty="0">
                <a:solidFill>
                  <a:srgbClr val="0000FF"/>
                </a:solidFill>
                <a:latin typeface="Times New Roman" panose="02020603050405020304" pitchFamily="18" charset="0"/>
                <a:cs typeface="Times New Roman" panose="02020603050405020304" pitchFamily="18" charset="0"/>
              </a:rPr>
              <a:t>biogenic</a:t>
            </a:r>
            <a:r>
              <a:rPr lang="en-GB" dirty="0">
                <a:latin typeface="Times New Roman" panose="02020603050405020304" pitchFamily="18" charset="0"/>
                <a:cs typeface="Times New Roman" panose="02020603050405020304" pitchFamily="18" charset="0"/>
              </a:rPr>
              <a:t>, which are living things that release a variety of pollutants, both </a:t>
            </a:r>
            <a:r>
              <a:rPr lang="en-GB" b="1" dirty="0">
                <a:solidFill>
                  <a:srgbClr val="00B050"/>
                </a:solidFill>
                <a:latin typeface="Times New Roman" panose="02020603050405020304" pitchFamily="18" charset="0"/>
                <a:cs typeface="Times New Roman" panose="02020603050405020304" pitchFamily="18" charset="0"/>
              </a:rPr>
              <a:t>organic</a:t>
            </a:r>
            <a:r>
              <a:rPr lang="en-GB" dirty="0">
                <a:latin typeface="Times New Roman" panose="02020603050405020304" pitchFamily="18" charset="0"/>
                <a:cs typeface="Times New Roman" panose="02020603050405020304" pitchFamily="18" charset="0"/>
              </a:rPr>
              <a:t> (e.g. volatiles like pinene) and </a:t>
            </a:r>
            <a:r>
              <a:rPr lang="en-GB" b="1" dirty="0">
                <a:solidFill>
                  <a:srgbClr val="00B050"/>
                </a:solidFill>
                <a:latin typeface="Times New Roman" panose="02020603050405020304" pitchFamily="18" charset="0"/>
                <a:cs typeface="Times New Roman" panose="02020603050405020304" pitchFamily="18" charset="0"/>
              </a:rPr>
              <a:t>inorganic</a:t>
            </a:r>
            <a:r>
              <a:rPr lang="en-GB" dirty="0">
                <a:latin typeface="Times New Roman" panose="02020603050405020304" pitchFamily="18" charset="0"/>
                <a:cs typeface="Times New Roman" panose="02020603050405020304" pitchFamily="18" charset="0"/>
              </a:rPr>
              <a:t> (e.g. carbon dioxide [CO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methane [CH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a:t>
            </a:r>
          </a:p>
          <a:p>
            <a:endParaRPr lang="en-GB" dirty="0"/>
          </a:p>
        </p:txBody>
      </p:sp>
    </p:spTree>
    <p:extLst>
      <p:ext uri="{BB962C8B-B14F-4D97-AF65-F5344CB8AC3E}">
        <p14:creationId xmlns:p14="http://schemas.microsoft.com/office/powerpoint/2010/main" val="4047610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082F2A-A3D4-4716-8994-02E47907A9B9}"/>
              </a:ext>
            </a:extLst>
          </p:cNvPr>
          <p:cNvSpPr>
            <a:spLocks noGrp="1"/>
          </p:cNvSpPr>
          <p:nvPr>
            <p:ph idx="1"/>
          </p:nvPr>
        </p:nvSpPr>
        <p:spPr>
          <a:xfrm>
            <a:off x="1484310" y="994299"/>
            <a:ext cx="10018713" cy="4796901"/>
          </a:xfrm>
        </p:spPr>
        <p:txBody>
          <a:bodyPr/>
          <a:lstStyle/>
          <a:p>
            <a:pPr algn="just"/>
            <a:r>
              <a:rPr lang="en-GB" dirty="0">
                <a:latin typeface="Times New Roman" panose="02020603050405020304" pitchFamily="18" charset="0"/>
                <a:cs typeface="Times New Roman" panose="02020603050405020304" pitchFamily="18" charset="0"/>
              </a:rPr>
              <a:t>The places to which pollutants </a:t>
            </a:r>
            <a:r>
              <a:rPr lang="en-GB" dirty="0">
                <a:solidFill>
                  <a:schemeClr val="accent3">
                    <a:lumMod val="75000"/>
                  </a:schemeClr>
                </a:solidFill>
                <a:latin typeface="Times New Roman" panose="02020603050405020304" pitchFamily="18" charset="0"/>
                <a:cs typeface="Times New Roman" panose="02020603050405020304" pitchFamily="18" charset="0"/>
              </a:rPr>
              <a:t>disappear</a:t>
            </a:r>
            <a:r>
              <a:rPr lang="en-GB" dirty="0">
                <a:latin typeface="Times New Roman" panose="02020603050405020304" pitchFamily="18" charset="0"/>
                <a:cs typeface="Times New Roman" panose="02020603050405020304" pitchFamily="18" charset="0"/>
              </a:rPr>
              <a:t> from the air are called </a:t>
            </a:r>
            <a:r>
              <a:rPr lang="en-GB" b="1" dirty="0">
                <a:solidFill>
                  <a:srgbClr val="FF0000"/>
                </a:solidFill>
                <a:latin typeface="Times New Roman" panose="02020603050405020304" pitchFamily="18" charset="0"/>
                <a:cs typeface="Times New Roman" panose="02020603050405020304" pitchFamily="18" charset="0"/>
              </a:rPr>
              <a:t>sinks</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Sinks include the </a:t>
            </a:r>
            <a:r>
              <a:rPr lang="en-GB" b="1" dirty="0">
                <a:latin typeface="Times New Roman" panose="02020603050405020304" pitchFamily="18" charset="0"/>
                <a:cs typeface="Times New Roman" panose="02020603050405020304" pitchFamily="18" charset="0"/>
              </a:rPr>
              <a:t>soil</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vegetation</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structures</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water bodies</a:t>
            </a:r>
            <a:r>
              <a:rPr lang="en-GB" dirty="0">
                <a:latin typeface="Times New Roman" panose="02020603050405020304" pitchFamily="18" charset="0"/>
                <a:cs typeface="Times New Roman" panose="02020603050405020304" pitchFamily="18" charset="0"/>
              </a:rPr>
              <a:t>, particularly the oceans.</a:t>
            </a:r>
          </a:p>
          <a:p>
            <a:pPr algn="just"/>
            <a:r>
              <a:rPr lang="en-GB" dirty="0">
                <a:latin typeface="Times New Roman" panose="02020603050405020304" pitchFamily="18" charset="0"/>
                <a:cs typeface="Times New Roman" panose="02020603050405020304" pitchFamily="18" charset="0"/>
              </a:rPr>
              <a:t>The mechanisms whereby pollutants are removed from the atmosphere are called </a:t>
            </a:r>
            <a:r>
              <a:rPr lang="en-GB" b="1" dirty="0">
                <a:solidFill>
                  <a:srgbClr val="00B050"/>
                </a:solidFill>
                <a:latin typeface="Times New Roman" panose="02020603050405020304" pitchFamily="18" charset="0"/>
                <a:cs typeface="Times New Roman" panose="02020603050405020304" pitchFamily="18" charset="0"/>
              </a:rPr>
              <a:t>scavenging mechanisms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measure used for the aging of a pollutant is its </a:t>
            </a:r>
            <a:r>
              <a:rPr lang="en-GB" b="1" dirty="0">
                <a:solidFill>
                  <a:srgbClr val="00B050"/>
                </a:solidFill>
                <a:latin typeface="Times New Roman" panose="02020603050405020304" pitchFamily="18" charset="0"/>
                <a:cs typeface="Times New Roman" panose="02020603050405020304" pitchFamily="18" charset="0"/>
              </a:rPr>
              <a:t>half-life</a:t>
            </a:r>
            <a:r>
              <a:rPr lang="en-GB" dirty="0">
                <a:latin typeface="Times New Roman" panose="02020603050405020304" pitchFamily="18" charset="0"/>
                <a:cs typeface="Times New Roman" panose="02020603050405020304" pitchFamily="18" charset="0"/>
              </a:rPr>
              <a:t> - </a:t>
            </a:r>
            <a:r>
              <a:rPr lang="en-GB" dirty="0">
                <a:solidFill>
                  <a:schemeClr val="accent3">
                    <a:lumMod val="75000"/>
                  </a:schemeClr>
                </a:solidFill>
                <a:latin typeface="Times New Roman" panose="02020603050405020304" pitchFamily="18" charset="0"/>
                <a:cs typeface="Times New Roman" panose="02020603050405020304" pitchFamily="18" charset="0"/>
              </a:rPr>
              <a:t>the time it takes for </a:t>
            </a:r>
            <a:r>
              <a:rPr lang="en-GB" b="1" dirty="0">
                <a:solidFill>
                  <a:schemeClr val="accent3">
                    <a:lumMod val="75000"/>
                  </a:schemeClr>
                </a:solidFill>
                <a:latin typeface="Times New Roman" panose="02020603050405020304" pitchFamily="18" charset="0"/>
                <a:cs typeface="Times New Roman" panose="02020603050405020304" pitchFamily="18" charset="0"/>
              </a:rPr>
              <a:t>half of the quantity </a:t>
            </a:r>
            <a:r>
              <a:rPr lang="en-GB" dirty="0">
                <a:solidFill>
                  <a:schemeClr val="accent3">
                    <a:lumMod val="75000"/>
                  </a:schemeClr>
                </a:solidFill>
                <a:latin typeface="Times New Roman" panose="02020603050405020304" pitchFamily="18" charset="0"/>
                <a:cs typeface="Times New Roman" panose="02020603050405020304" pitchFamily="18" charset="0"/>
              </a:rPr>
              <a:t>of a pollutant emanating from a source to disappear into its various sinks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Most pollutants have a rather short half-life (i.e. days rather than decades) that prevents their accumulation in the air to the extent that they substantially alter the composition of unpolluted air. </a:t>
            </a:r>
          </a:p>
        </p:txBody>
      </p:sp>
    </p:spTree>
    <p:extLst>
      <p:ext uri="{BB962C8B-B14F-4D97-AF65-F5344CB8AC3E}">
        <p14:creationId xmlns:p14="http://schemas.microsoft.com/office/powerpoint/2010/main" val="15564618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9EA7A5-4F5B-48B4-B322-0AD074002AEC}"/>
              </a:ext>
            </a:extLst>
          </p:cNvPr>
          <p:cNvSpPr>
            <a:spLocks noGrp="1"/>
          </p:cNvSpPr>
          <p:nvPr>
            <p:ph idx="1"/>
          </p:nvPr>
        </p:nvSpPr>
        <p:spPr>
          <a:xfrm>
            <a:off x="1484310" y="896645"/>
            <a:ext cx="10018713" cy="5210241"/>
          </a:xfrm>
        </p:spPr>
        <p:txBody>
          <a:bodyPr>
            <a:normAutofit/>
          </a:bodyPr>
          <a:lstStyle/>
          <a:p>
            <a:pPr algn="just"/>
            <a:r>
              <a:rPr lang="en-GB" dirty="0">
                <a:latin typeface="Times New Roman" panose="02020603050405020304" pitchFamily="18" charset="0"/>
                <a:cs typeface="Times New Roman" panose="02020603050405020304" pitchFamily="18" charset="0"/>
              </a:rPr>
              <a:t>Several gases do appear to be </a:t>
            </a:r>
            <a:r>
              <a:rPr lang="en-GB" dirty="0">
                <a:solidFill>
                  <a:srgbClr val="0000FF"/>
                </a:solidFill>
                <a:latin typeface="Times New Roman" panose="02020603050405020304" pitchFamily="18" charset="0"/>
                <a:cs typeface="Times New Roman" panose="02020603050405020304" pitchFamily="18" charset="0"/>
              </a:rPr>
              <a:t>accumulating</a:t>
            </a:r>
            <a:r>
              <a:rPr lang="en-GB" dirty="0">
                <a:latin typeface="Times New Roman" panose="02020603050405020304" pitchFamily="18" charset="0"/>
                <a:cs typeface="Times New Roman" panose="02020603050405020304" pitchFamily="18" charset="0"/>
              </a:rPr>
              <a:t> in the air to the extent that measurements have documented the increase in concentration from year to year. Such as </a:t>
            </a:r>
            <a:r>
              <a:rPr lang="en-GB" dirty="0">
                <a:solidFill>
                  <a:srgbClr val="FF0000"/>
                </a:solidFill>
                <a:latin typeface="Times New Roman" panose="02020603050405020304" pitchFamily="18" charset="0"/>
                <a:cs typeface="Times New Roman" panose="02020603050405020304" pitchFamily="18" charset="0"/>
              </a:rPr>
              <a:t>CO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nitrous oxide (N</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O</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CH</a:t>
            </a:r>
            <a:r>
              <a:rPr lang="en-GB" baseline="-25000" dirty="0">
                <a:solidFill>
                  <a:srgbClr val="FF0000"/>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t>
            </a:r>
            <a:r>
              <a:rPr lang="en-GB" dirty="0">
                <a:solidFill>
                  <a:srgbClr val="FF0000"/>
                </a:solidFill>
                <a:latin typeface="Times New Roman" panose="02020603050405020304" pitchFamily="18" charset="0"/>
                <a:cs typeface="Times New Roman" panose="02020603050405020304" pitchFamily="18" charset="0"/>
              </a:rPr>
              <a:t>CFCs</a:t>
            </a:r>
            <a:r>
              <a:rPr lang="en-GB" dirty="0">
                <a:latin typeface="Times New Roman" panose="02020603050405020304" pitchFamily="18" charset="0"/>
                <a:cs typeface="Times New Roman" panose="02020603050405020304" pitchFamily="18" charset="0"/>
              </a:rPr>
              <a:t>, and other </a:t>
            </a:r>
            <a:r>
              <a:rPr lang="en-GB" dirty="0">
                <a:solidFill>
                  <a:srgbClr val="FF0000"/>
                </a:solidFill>
                <a:latin typeface="Times New Roman" panose="02020603050405020304" pitchFamily="18" charset="0"/>
                <a:cs typeface="Times New Roman" panose="02020603050405020304" pitchFamily="18" charset="0"/>
              </a:rPr>
              <a:t>halocarbons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CFCs are chemically very stable compounds in the troposphere and have half-lives from tens of years to over hundreds of years.</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One of the sinks for CFCs is </a:t>
            </a:r>
            <a:r>
              <a:rPr lang="en-GB" dirty="0">
                <a:solidFill>
                  <a:schemeClr val="accent3">
                    <a:lumMod val="75000"/>
                  </a:schemeClr>
                </a:solidFill>
                <a:latin typeface="Times New Roman" panose="02020603050405020304" pitchFamily="18" charset="0"/>
                <a:cs typeface="Times New Roman" panose="02020603050405020304" pitchFamily="18" charset="0"/>
              </a:rPr>
              <a:t>transport to the stratosphere</a:t>
            </a:r>
            <a:r>
              <a:rPr lang="en-GB" dirty="0">
                <a:latin typeface="Times New Roman" panose="02020603050405020304" pitchFamily="18" charset="0"/>
                <a:cs typeface="Times New Roman" panose="02020603050405020304" pitchFamily="18" charset="0"/>
              </a:rPr>
              <a:t>, where shortwave UV radiation photo-dissociates the molecules, releasing </a:t>
            </a:r>
            <a:r>
              <a:rPr lang="en-GB" b="1" dirty="0">
                <a:solidFill>
                  <a:srgbClr val="00B050"/>
                </a:solidFill>
                <a:latin typeface="Times New Roman" panose="02020603050405020304" pitchFamily="18" charset="0"/>
                <a:cs typeface="Times New Roman" panose="02020603050405020304" pitchFamily="18" charset="0"/>
              </a:rPr>
              <a:t>chlorine (Cl) atoms</a:t>
            </a:r>
            <a:r>
              <a:rPr lang="en-GB" dirty="0">
                <a:latin typeface="Times New Roman" panose="02020603050405020304" pitchFamily="18" charset="0"/>
                <a:cs typeface="Times New Roman" panose="02020603050405020304" pitchFamily="18" charset="0"/>
              </a:rPr>
              <a:t>. When in excess, these Cl atoms decrease the steady state stratospheric </a:t>
            </a:r>
            <a:r>
              <a:rPr lang="en-GB" b="1" dirty="0">
                <a:solidFill>
                  <a:srgbClr val="00B050"/>
                </a:solidFill>
                <a:latin typeface="Times New Roman" panose="02020603050405020304" pitchFamily="18" charset="0"/>
                <a:cs typeface="Times New Roman" panose="02020603050405020304" pitchFamily="18" charset="0"/>
              </a:rPr>
              <a:t>ozone</a:t>
            </a:r>
            <a:r>
              <a:rPr lang="en-GB" dirty="0">
                <a:latin typeface="Times New Roman" panose="02020603050405020304" pitchFamily="18" charset="0"/>
                <a:cs typeface="Times New Roman" panose="02020603050405020304" pitchFamily="18" charset="0"/>
              </a:rPr>
              <a:t> concentration, in turn </a:t>
            </a:r>
            <a:r>
              <a:rPr lang="en-GB" dirty="0">
                <a:solidFill>
                  <a:schemeClr val="accent3">
                    <a:lumMod val="75000"/>
                  </a:schemeClr>
                </a:solidFill>
                <a:latin typeface="Times New Roman" panose="02020603050405020304" pitchFamily="18" charset="0"/>
                <a:cs typeface="Times New Roman" panose="02020603050405020304" pitchFamily="18" charset="0"/>
              </a:rPr>
              <a:t>increasing the penetration of harmful UV radiation to the earth’s surface</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971901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F0F0454-E3BF-4B2C-BFFB-45223E68FBA9}"/>
              </a:ext>
            </a:extLst>
          </p:cNvPr>
          <p:cNvSpPr>
            <a:spLocks noGrp="1"/>
          </p:cNvSpPr>
          <p:nvPr>
            <p:ph idx="1"/>
          </p:nvPr>
        </p:nvSpPr>
        <p:spPr>
          <a:xfrm>
            <a:off x="1484311" y="885217"/>
            <a:ext cx="6855356" cy="5648748"/>
          </a:xfrm>
        </p:spPr>
        <p:txBody>
          <a:bodyPr>
            <a:normAutofit/>
          </a:bodyPr>
          <a:lstStyle/>
          <a:p>
            <a:pPr algn="just"/>
            <a:r>
              <a:rPr lang="en-GB" b="1" dirty="0">
                <a:solidFill>
                  <a:srgbClr val="0000FF"/>
                </a:solidFill>
                <a:latin typeface="Times New Roman" panose="02020603050405020304" pitchFamily="18" charset="0"/>
                <a:cs typeface="Times New Roman" panose="02020603050405020304" pitchFamily="18" charset="0"/>
              </a:rPr>
              <a:t>Oxidation</a:t>
            </a:r>
            <a:r>
              <a:rPr lang="en-GB" dirty="0">
                <a:latin typeface="Times New Roman" panose="02020603050405020304" pitchFamily="18" charset="0"/>
                <a:cs typeface="Times New Roman" panose="02020603050405020304" pitchFamily="18" charset="0"/>
              </a:rPr>
              <a:t>, either atmospheric or biological, is a prime removal mechanism for </a:t>
            </a:r>
            <a:r>
              <a:rPr lang="en-GB" b="1" dirty="0">
                <a:latin typeface="Times New Roman" panose="02020603050405020304" pitchFamily="18" charset="0"/>
                <a:cs typeface="Times New Roman" panose="02020603050405020304" pitchFamily="18" charset="0"/>
              </a:rPr>
              <a:t>inorganic</a:t>
            </a:r>
            <a:r>
              <a:rPr lang="en-GB" dirty="0">
                <a:latin typeface="Times New Roman" panose="02020603050405020304" pitchFamily="18" charset="0"/>
                <a:cs typeface="Times New Roman" panose="02020603050405020304" pitchFamily="18" charset="0"/>
              </a:rPr>
              <a:t> as well as </a:t>
            </a:r>
            <a:r>
              <a:rPr lang="en-GB" b="1" dirty="0">
                <a:latin typeface="Times New Roman" panose="02020603050405020304" pitchFamily="18" charset="0"/>
                <a:cs typeface="Times New Roman" panose="02020603050405020304" pitchFamily="18" charset="0"/>
              </a:rPr>
              <a:t>organic</a:t>
            </a:r>
            <a:r>
              <a:rPr lang="en-GB" dirty="0">
                <a:latin typeface="Times New Roman" panose="02020603050405020304" pitchFamily="18" charset="0"/>
                <a:cs typeface="Times New Roman" panose="02020603050405020304" pitchFamily="18" charset="0"/>
              </a:rPr>
              <a:t> gases.</a:t>
            </a:r>
          </a:p>
          <a:p>
            <a:pPr algn="just"/>
            <a:r>
              <a:rPr lang="en-GB" dirty="0">
                <a:latin typeface="Times New Roman" panose="02020603050405020304" pitchFamily="18" charset="0"/>
                <a:cs typeface="Times New Roman" panose="02020603050405020304" pitchFamily="18" charset="0"/>
              </a:rPr>
              <a:t>Inorganic gases, such as nitric oxide (NO), nitrogen dioxide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hydrogen </a:t>
            </a:r>
            <a:r>
              <a:rPr lang="en-GB" dirty="0" err="1">
                <a:latin typeface="Times New Roman" panose="02020603050405020304" pitchFamily="18" charset="0"/>
                <a:cs typeface="Times New Roman" panose="02020603050405020304" pitchFamily="18" charset="0"/>
              </a:rPr>
              <a:t>sulfide</a:t>
            </a:r>
            <a:r>
              <a:rPr lang="en-GB" dirty="0">
                <a:latin typeface="Times New Roman" panose="02020603050405020304" pitchFamily="18" charset="0"/>
                <a:cs typeface="Times New Roman" panose="02020603050405020304" pitchFamily="18" charset="0"/>
              </a:rPr>
              <a:t> (H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(SO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trioxide (SO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may eventually form corresponding acids:</a:t>
            </a:r>
          </a:p>
          <a:p>
            <a:pPr algn="just"/>
            <a:r>
              <a:rPr lang="en-GB" dirty="0">
                <a:latin typeface="Times New Roman" panose="02020603050405020304" pitchFamily="18" charset="0"/>
                <a:cs typeface="Times New Roman" panose="02020603050405020304" pitchFamily="18" charset="0"/>
              </a:rPr>
              <a:t>Oxidation of SO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is slow in a mixture of pure gases, but </a:t>
            </a:r>
            <a:r>
              <a:rPr lang="en-GB" dirty="0">
                <a:solidFill>
                  <a:schemeClr val="accent3">
                    <a:lumMod val="75000"/>
                  </a:schemeClr>
                </a:solidFill>
                <a:latin typeface="Times New Roman" panose="02020603050405020304" pitchFamily="18" charset="0"/>
                <a:cs typeface="Times New Roman" panose="02020603050405020304" pitchFamily="18" charset="0"/>
              </a:rPr>
              <a:t>the rate is increased by light</a:t>
            </a:r>
            <a:r>
              <a:rPr lang="en-GB" dirty="0">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NO</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dirty="0">
                <a:solidFill>
                  <a:srgbClr val="00B050"/>
                </a:solidFill>
                <a:latin typeface="Times New Roman" panose="02020603050405020304" pitchFamily="18" charset="0"/>
                <a:cs typeface="Times New Roman" panose="02020603050405020304" pitchFamily="18" charset="0"/>
              </a:rPr>
              <a:t>, oxidants, and metallic oxides</a:t>
            </a:r>
            <a:r>
              <a:rPr lang="en-GB" dirty="0">
                <a:latin typeface="Times New Roman" panose="02020603050405020304" pitchFamily="18" charset="0"/>
                <a:cs typeface="Times New Roman" panose="02020603050405020304" pitchFamily="18" charset="0"/>
              </a:rPr>
              <a:t> which act as catalysts for the reaction. </a:t>
            </a:r>
          </a:p>
          <a:p>
            <a:pPr algn="just"/>
            <a:r>
              <a:rPr lang="en-GB" dirty="0">
                <a:latin typeface="Times New Roman" panose="02020603050405020304" pitchFamily="18" charset="0"/>
                <a:cs typeface="Times New Roman" panose="02020603050405020304" pitchFamily="18" charset="0"/>
              </a:rPr>
              <a:t>The formed acids can react with PM or </a:t>
            </a:r>
            <a:r>
              <a:rPr lang="en-GB" b="1" dirty="0">
                <a:latin typeface="Times New Roman" panose="02020603050405020304" pitchFamily="18" charset="0"/>
                <a:cs typeface="Times New Roman" panose="02020603050405020304" pitchFamily="18" charset="0"/>
              </a:rPr>
              <a:t>ammonia</a:t>
            </a:r>
            <a:r>
              <a:rPr lang="en-GB" dirty="0">
                <a:latin typeface="Times New Roman" panose="02020603050405020304" pitchFamily="18" charset="0"/>
                <a:cs typeface="Times New Roman" panose="02020603050405020304" pitchFamily="18" charset="0"/>
              </a:rPr>
              <a:t> to form salts, such as </a:t>
            </a:r>
            <a:r>
              <a:rPr lang="en-GB" dirty="0">
                <a:solidFill>
                  <a:srgbClr val="FF0000"/>
                </a:solidFill>
                <a:latin typeface="Times New Roman" panose="02020603050405020304" pitchFamily="18" charset="0"/>
                <a:cs typeface="Times New Roman" panose="02020603050405020304" pitchFamily="18" charset="0"/>
              </a:rPr>
              <a:t>sulphate</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nitrate</a:t>
            </a:r>
            <a:r>
              <a:rPr lang="en-GB" dirty="0">
                <a:latin typeface="Times New Roman" panose="02020603050405020304" pitchFamily="18" charset="0"/>
                <a:cs typeface="Times New Roman" panose="02020603050405020304" pitchFamily="18" charset="0"/>
              </a:rPr>
              <a:t>.</a:t>
            </a:r>
          </a:p>
          <a:p>
            <a:endParaRPr lang="en-GB" dirty="0"/>
          </a:p>
        </p:txBody>
      </p:sp>
      <p:pic>
        <p:nvPicPr>
          <p:cNvPr id="5" name="Picture 4">
            <a:extLst>
              <a:ext uri="{FF2B5EF4-FFF2-40B4-BE49-F238E27FC236}">
                <a16:creationId xmlns:a16="http://schemas.microsoft.com/office/drawing/2014/main" id="{3ECF4DD3-B2F7-4FFD-A992-DCBEED8CCB53}"/>
              </a:ext>
            </a:extLst>
          </p:cNvPr>
          <p:cNvPicPr>
            <a:picLocks noChangeAspect="1"/>
          </p:cNvPicPr>
          <p:nvPr/>
        </p:nvPicPr>
        <p:blipFill>
          <a:blip r:embed="rId3"/>
          <a:stretch>
            <a:fillRect/>
          </a:stretch>
        </p:blipFill>
        <p:spPr>
          <a:xfrm>
            <a:off x="8339667" y="2704289"/>
            <a:ext cx="3692070" cy="269456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226803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AB187D-3FB1-44C0-B3F5-A3321E718206}"/>
              </a:ext>
            </a:extLst>
          </p:cNvPr>
          <p:cNvSpPr>
            <a:spLocks noGrp="1"/>
          </p:cNvSpPr>
          <p:nvPr>
            <p:ph idx="1"/>
          </p:nvPr>
        </p:nvSpPr>
        <p:spPr>
          <a:xfrm>
            <a:off x="1484310" y="914400"/>
            <a:ext cx="10018713" cy="5497285"/>
          </a:xfrm>
        </p:spPr>
        <p:txBody>
          <a:bodyPr>
            <a:normAutofit lnSpcReduction="10000"/>
          </a:bodyPr>
          <a:lstStyle/>
          <a:p>
            <a:pPr marL="0" indent="0" algn="just">
              <a:buNone/>
            </a:pPr>
            <a:r>
              <a:rPr lang="en-GB" b="1" dirty="0">
                <a:latin typeface="Times New Roman" panose="02020603050405020304" pitchFamily="18" charset="0"/>
                <a:cs typeface="Times New Roman" panose="02020603050405020304" pitchFamily="18" charset="0"/>
              </a:rPr>
              <a:t>Receptors</a:t>
            </a:r>
          </a:p>
          <a:p>
            <a:pPr algn="just"/>
            <a:r>
              <a:rPr lang="en-GB" dirty="0">
                <a:solidFill>
                  <a:srgbClr val="0000FF"/>
                </a:solidFill>
                <a:latin typeface="Times New Roman" panose="02020603050405020304" pitchFamily="18" charset="0"/>
                <a:cs typeface="Times New Roman" panose="02020603050405020304" pitchFamily="18" charset="0"/>
              </a:rPr>
              <a:t>A receptor </a:t>
            </a:r>
            <a:r>
              <a:rPr lang="en-GB" dirty="0">
                <a:latin typeface="Times New Roman" panose="02020603050405020304" pitchFamily="18" charset="0"/>
                <a:cs typeface="Times New Roman" panose="02020603050405020304" pitchFamily="18" charset="0"/>
              </a:rPr>
              <a:t>is something that is adversely affected by polluted air</a:t>
            </a:r>
            <a:r>
              <a:rPr lang="en-GB" b="1" dirty="0">
                <a:latin typeface="Times New Roman" panose="02020603050405020304" pitchFamily="18" charset="0"/>
                <a:cs typeface="Times New Roman" panose="02020603050405020304" pitchFamily="18" charset="0"/>
              </a:rPr>
              <a:t>.</a:t>
            </a:r>
          </a:p>
          <a:p>
            <a:pPr algn="just"/>
            <a:endParaRPr lang="en-GB" b="1"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 receptor may be a person or animal that breathes the air and whose health may be adversely affected thereby, or whose tissue may be irritated, or whose surfaces (e.g. skin, leaf cover, roof) may be coated or </a:t>
            </a:r>
            <a:r>
              <a:rPr lang="en-GB" dirty="0" err="1">
                <a:latin typeface="Times New Roman" panose="02020603050405020304" pitchFamily="18" charset="0"/>
                <a:cs typeface="Times New Roman" panose="02020603050405020304" pitchFamily="18" charset="0"/>
              </a:rPr>
              <a:t>discolored</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Some properties of the atmosphere itself, such as its ability to transmit radiant energy, may be affected.</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Aquatic life in lakes and some soils are adversely affected by </a:t>
            </a:r>
            <a:r>
              <a:rPr lang="en-GB" b="1" dirty="0">
                <a:solidFill>
                  <a:srgbClr val="00B050"/>
                </a:solidFill>
                <a:latin typeface="Times New Roman" panose="02020603050405020304" pitchFamily="18" charset="0"/>
                <a:cs typeface="Times New Roman" panose="02020603050405020304" pitchFamily="18" charset="0"/>
              </a:rPr>
              <a:t>acidification</a:t>
            </a:r>
            <a:r>
              <a:rPr lang="en-GB" dirty="0">
                <a:latin typeface="Times New Roman" panose="02020603050405020304" pitchFamily="18" charset="0"/>
                <a:cs typeface="Times New Roman" panose="02020603050405020304" pitchFamily="18" charset="0"/>
              </a:rPr>
              <a:t> via acidic deposition.</a:t>
            </a:r>
          </a:p>
        </p:txBody>
      </p:sp>
    </p:spTree>
    <p:extLst>
      <p:ext uri="{BB962C8B-B14F-4D97-AF65-F5344CB8AC3E}">
        <p14:creationId xmlns:p14="http://schemas.microsoft.com/office/powerpoint/2010/main" val="10205973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0C8C29-0BF8-4EDB-B977-9BD8B1C064B6}"/>
              </a:ext>
            </a:extLst>
          </p:cNvPr>
          <p:cNvSpPr>
            <a:spLocks noGrp="1"/>
          </p:cNvSpPr>
          <p:nvPr>
            <p:ph idx="1"/>
          </p:nvPr>
        </p:nvSpPr>
        <p:spPr>
          <a:xfrm>
            <a:off x="1484310" y="398835"/>
            <a:ext cx="10018713" cy="4513634"/>
          </a:xfrm>
        </p:spPr>
        <p:txBody>
          <a:bodyPr>
            <a:normAutofit/>
          </a:bodyPr>
          <a:lstStyle/>
          <a:p>
            <a:pPr marL="0" indent="0" algn="just">
              <a:buNone/>
            </a:pPr>
            <a:r>
              <a:rPr lang="en-GB" b="1" dirty="0">
                <a:latin typeface="Times New Roman" panose="02020603050405020304" pitchFamily="18" charset="0"/>
                <a:cs typeface="Times New Roman" panose="02020603050405020304" pitchFamily="18" charset="0"/>
              </a:rPr>
              <a:t>Transport and Dispersion</a:t>
            </a:r>
          </a:p>
          <a:p>
            <a:pPr algn="just"/>
            <a:r>
              <a:rPr lang="en-GB" dirty="0">
                <a:solidFill>
                  <a:srgbClr val="FF0000"/>
                </a:solidFill>
                <a:latin typeface="Times New Roman" panose="02020603050405020304" pitchFamily="18" charset="0"/>
                <a:cs typeface="Times New Roman" panose="02020603050405020304" pitchFamily="18" charset="0"/>
              </a:rPr>
              <a:t>Transport</a:t>
            </a:r>
            <a:r>
              <a:rPr lang="en-GB" dirty="0">
                <a:latin typeface="Times New Roman" panose="02020603050405020304" pitchFamily="18" charset="0"/>
                <a:cs typeface="Times New Roman" panose="02020603050405020304" pitchFamily="18" charset="0"/>
              </a:rPr>
              <a:t> is the mechanism that moves the pollution </a:t>
            </a:r>
            <a:r>
              <a:rPr lang="en-GB" dirty="0">
                <a:solidFill>
                  <a:schemeClr val="accent3">
                    <a:lumMod val="75000"/>
                  </a:schemeClr>
                </a:solidFill>
                <a:latin typeface="Times New Roman" panose="02020603050405020304" pitchFamily="18" charset="0"/>
                <a:cs typeface="Times New Roman" panose="02020603050405020304" pitchFamily="18" charset="0"/>
              </a:rPr>
              <a:t>from a source to a receptor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b="1" dirty="0">
                <a:solidFill>
                  <a:srgbClr val="00B050"/>
                </a:solidFill>
                <a:latin typeface="Times New Roman" panose="02020603050405020304" pitchFamily="18" charset="0"/>
                <a:cs typeface="Times New Roman" panose="02020603050405020304" pitchFamily="18" charset="0"/>
              </a:rPr>
              <a:t>wind</a:t>
            </a:r>
            <a:r>
              <a:rPr lang="en-GB" dirty="0">
                <a:latin typeface="Times New Roman" panose="02020603050405020304" pitchFamily="18" charset="0"/>
                <a:cs typeface="Times New Roman" panose="02020603050405020304" pitchFamily="18" charset="0"/>
              </a:rPr>
              <a:t> is the means by which the pollution is transported from the source to the receptor.</a:t>
            </a:r>
          </a:p>
          <a:p>
            <a:pPr algn="just"/>
            <a:r>
              <a:rPr lang="en-GB" dirty="0">
                <a:latin typeface="Times New Roman" panose="02020603050405020304" pitchFamily="18" charset="0"/>
                <a:cs typeface="Times New Roman" panose="02020603050405020304" pitchFamily="18" charset="0"/>
              </a:rPr>
              <a:t>During its transit over the 5 mile between the source and the receptor, the plume does not remain a cylindrical tube of pollution of the same diameter as the interior of the stack from which it was emitted. </a:t>
            </a:r>
          </a:p>
          <a:p>
            <a:pPr marL="0" indent="0">
              <a:buNone/>
            </a:pPr>
            <a:endParaRPr lang="en-GB" dirty="0"/>
          </a:p>
        </p:txBody>
      </p:sp>
      <p:pic>
        <p:nvPicPr>
          <p:cNvPr id="5" name="Picture 4">
            <a:extLst>
              <a:ext uri="{FF2B5EF4-FFF2-40B4-BE49-F238E27FC236}">
                <a16:creationId xmlns:a16="http://schemas.microsoft.com/office/drawing/2014/main" id="{C3C04360-6C16-4CC0-AA1B-202D522EFA2B}"/>
              </a:ext>
            </a:extLst>
          </p:cNvPr>
          <p:cNvPicPr>
            <a:picLocks noChangeAspect="1"/>
          </p:cNvPicPr>
          <p:nvPr/>
        </p:nvPicPr>
        <p:blipFill>
          <a:blip r:embed="rId2"/>
          <a:stretch>
            <a:fillRect/>
          </a:stretch>
        </p:blipFill>
        <p:spPr>
          <a:xfrm>
            <a:off x="2888453" y="4177204"/>
            <a:ext cx="7686979" cy="2680796"/>
          </a:xfrm>
          <a:prstGeom prst="rect">
            <a:avLst/>
          </a:prstGeom>
        </p:spPr>
      </p:pic>
    </p:spTree>
    <p:extLst>
      <p:ext uri="{BB962C8B-B14F-4D97-AF65-F5344CB8AC3E}">
        <p14:creationId xmlns:p14="http://schemas.microsoft.com/office/powerpoint/2010/main" val="14959519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15B3B-C7F6-4368-ABFB-5D04ACF62E0D}"/>
              </a:ext>
            </a:extLst>
          </p:cNvPr>
          <p:cNvSpPr>
            <a:spLocks noGrp="1"/>
          </p:cNvSpPr>
          <p:nvPr>
            <p:ph idx="1"/>
          </p:nvPr>
        </p:nvSpPr>
        <p:spPr>
          <a:xfrm>
            <a:off x="1484310" y="612559"/>
            <a:ext cx="10018713" cy="5178641"/>
          </a:xfrm>
        </p:spPr>
        <p:txBody>
          <a:bodyPr>
            <a:normAutofit/>
          </a:bodyPr>
          <a:lstStyle/>
          <a:p>
            <a:pPr algn="just"/>
            <a:r>
              <a:rPr lang="en-GB" dirty="0">
                <a:latin typeface="Times New Roman" panose="02020603050405020304" pitchFamily="18" charset="0"/>
                <a:cs typeface="Times New Roman" panose="02020603050405020304" pitchFamily="18" charset="0"/>
              </a:rPr>
              <a:t>If the wind speed is greater than the speed of ejection from the stack, the wind will stretch out the plume until the plume speed equals wind speed.</a:t>
            </a:r>
          </a:p>
          <a:p>
            <a:pPr algn="just"/>
            <a:r>
              <a:rPr lang="en-GB" dirty="0">
                <a:latin typeface="Times New Roman" panose="02020603050405020304" pitchFamily="18" charset="0"/>
                <a:cs typeface="Times New Roman" panose="02020603050405020304" pitchFamily="18" charset="0"/>
              </a:rPr>
              <a:t>The sum of all these processes is called </a:t>
            </a:r>
            <a:r>
              <a:rPr lang="en-GB" b="1" i="1" dirty="0">
                <a:solidFill>
                  <a:srgbClr val="0000FF"/>
                </a:solidFill>
                <a:latin typeface="Times New Roman" panose="02020603050405020304" pitchFamily="18" charset="0"/>
                <a:cs typeface="Times New Roman" panose="02020603050405020304" pitchFamily="18" charset="0"/>
              </a:rPr>
              <a:t>diffusion</a:t>
            </a:r>
            <a:r>
              <a:rPr lang="en-GB" dirty="0">
                <a:latin typeface="Times New Roman" panose="02020603050405020304" pitchFamily="18" charset="0"/>
                <a:cs typeface="Times New Roman" panose="02020603050405020304" pitchFamily="18" charset="0"/>
              </a:rPr>
              <a:t>.</a:t>
            </a:r>
          </a:p>
          <a:p>
            <a:pPr algn="just"/>
            <a:r>
              <a:rPr lang="en-GB" b="1" dirty="0">
                <a:solidFill>
                  <a:srgbClr val="FF0000"/>
                </a:solidFill>
                <a:latin typeface="Times New Roman" panose="02020603050405020304" pitchFamily="18" charset="0"/>
                <a:cs typeface="Times New Roman" panose="02020603050405020304" pitchFamily="18" charset="0"/>
              </a:rPr>
              <a:t>Dispersion</a:t>
            </a:r>
            <a:r>
              <a:rPr lang="en-GB" dirty="0">
                <a:latin typeface="Times New Roman" panose="02020603050405020304" pitchFamily="18" charset="0"/>
                <a:cs typeface="Times New Roman" panose="02020603050405020304" pitchFamily="18" charset="0"/>
              </a:rPr>
              <a:t> is the preferred term when discussing atmospheric transport </a:t>
            </a:r>
            <a:r>
              <a:rPr lang="en-GB" dirty="0">
                <a:solidFill>
                  <a:schemeClr val="accent3">
                    <a:lumMod val="75000"/>
                  </a:schemeClr>
                </a:solidFill>
                <a:latin typeface="Times New Roman" panose="02020603050405020304" pitchFamily="18" charset="0"/>
                <a:cs typeface="Times New Roman" panose="02020603050405020304" pitchFamily="18" charset="0"/>
              </a:rPr>
              <a:t>at a scale larger than molecular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If the plume carrying air pollutants is </a:t>
            </a:r>
            <a:r>
              <a:rPr lang="en-GB" b="1" dirty="0">
                <a:solidFill>
                  <a:schemeClr val="accent3">
                    <a:lumMod val="75000"/>
                  </a:schemeClr>
                </a:solidFill>
                <a:latin typeface="Times New Roman" panose="02020603050405020304" pitchFamily="18" charset="0"/>
                <a:cs typeface="Times New Roman" panose="02020603050405020304" pitchFamily="18" charset="0"/>
              </a:rPr>
              <a:t>above the height </a:t>
            </a:r>
            <a:r>
              <a:rPr lang="en-GB" dirty="0">
                <a:latin typeface="Times New Roman" panose="02020603050405020304" pitchFamily="18" charset="0"/>
                <a:cs typeface="Times New Roman" panose="02020603050405020304" pitchFamily="18" charset="0"/>
              </a:rPr>
              <a:t>where ground-based convective and turbulent processes will bring it down to the ground reasonably close to its origin, it may travel for hundreds of miles at that height before being brought to earth by these processes in a remote community. This is known as </a:t>
            </a:r>
            <a:r>
              <a:rPr lang="en-GB" b="1" dirty="0">
                <a:solidFill>
                  <a:srgbClr val="FF0000"/>
                </a:solidFill>
                <a:latin typeface="Times New Roman" panose="02020603050405020304" pitchFamily="18" charset="0"/>
                <a:cs typeface="Times New Roman" panose="02020603050405020304" pitchFamily="18" charset="0"/>
              </a:rPr>
              <a:t>long-range or long-distance transport</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659153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FC0A21-1F72-455C-9C93-79CDC182FCA8}"/>
              </a:ext>
            </a:extLst>
          </p:cNvPr>
          <p:cNvSpPr>
            <a:spLocks noGrp="1"/>
          </p:cNvSpPr>
          <p:nvPr>
            <p:ph idx="1"/>
          </p:nvPr>
        </p:nvSpPr>
        <p:spPr>
          <a:xfrm>
            <a:off x="1484310" y="896645"/>
            <a:ext cx="10018713" cy="4894555"/>
          </a:xfrm>
        </p:spPr>
        <p:txBody>
          <a:bodyPr/>
          <a:lstStyle/>
          <a:p>
            <a:pPr marL="0" indent="0" algn="just">
              <a:buNone/>
            </a:pPr>
            <a:r>
              <a:rPr lang="en-GB" b="1" dirty="0">
                <a:latin typeface="Times New Roman" panose="02020603050405020304" pitchFamily="18" charset="0"/>
                <a:cs typeface="Times New Roman" panose="02020603050405020304" pitchFamily="18" charset="0"/>
              </a:rPr>
              <a:t>Polluted Atmosphere</a:t>
            </a:r>
          </a:p>
          <a:p>
            <a:pPr algn="just"/>
            <a:r>
              <a:rPr lang="en-GB" dirty="0">
                <a:latin typeface="Times New Roman" panose="02020603050405020304" pitchFamily="18" charset="0"/>
                <a:cs typeface="Times New Roman" panose="02020603050405020304" pitchFamily="18" charset="0"/>
              </a:rPr>
              <a:t>The same chemical compounds or particles from a </a:t>
            </a:r>
            <a:r>
              <a:rPr lang="en-GB" dirty="0">
                <a:solidFill>
                  <a:srgbClr val="0000FF"/>
                </a:solidFill>
                <a:latin typeface="Times New Roman" panose="02020603050405020304" pitchFamily="18" charset="0"/>
                <a:cs typeface="Times New Roman" panose="02020603050405020304" pitchFamily="18" charset="0"/>
              </a:rPr>
              <a:t>natural source</a:t>
            </a:r>
            <a:r>
              <a:rPr lang="en-GB" dirty="0">
                <a:latin typeface="Times New Roman" panose="02020603050405020304" pitchFamily="18" charset="0"/>
                <a:cs typeface="Times New Roman" panose="02020603050405020304" pitchFamily="18" charset="0"/>
              </a:rPr>
              <a:t> (e.g. a volcano) elicit the same adverse effects as when they are emitted by </a:t>
            </a:r>
            <a:r>
              <a:rPr lang="en-GB" dirty="0">
                <a:solidFill>
                  <a:srgbClr val="0000FF"/>
                </a:solidFill>
                <a:latin typeface="Times New Roman" panose="02020603050405020304" pitchFamily="18" charset="0"/>
                <a:cs typeface="Times New Roman" panose="02020603050405020304" pitchFamily="18" charset="0"/>
              </a:rPr>
              <a:t>anthropogenic sources</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source does not define air pollution. The receptor is a better reference point for determining whether air is polluted or unpolluted. (Examples).</a:t>
            </a:r>
          </a:p>
          <a:p>
            <a:pPr algn="just"/>
            <a:r>
              <a:rPr lang="en-GB" dirty="0">
                <a:latin typeface="Times New Roman" panose="02020603050405020304" pitchFamily="18" charset="0"/>
                <a:cs typeface="Times New Roman" panose="02020603050405020304" pitchFamily="18" charset="0"/>
              </a:rPr>
              <a:t>Unpolluted air is merely a benchmark to show the extent and trends of air pollution. Governments around the world have established and are continuously evaluating the impact of elevated levels of myriad gases and particulate material in the atmosphere. (</a:t>
            </a:r>
            <a:r>
              <a:rPr lang="en-GB" b="1" dirty="0">
                <a:solidFill>
                  <a:srgbClr val="00B050"/>
                </a:solidFill>
                <a:latin typeface="Times New Roman" panose="02020603050405020304" pitchFamily="18" charset="0"/>
                <a:cs typeface="Times New Roman" panose="02020603050405020304" pitchFamily="18" charset="0"/>
              </a:rPr>
              <a:t>Visibility, health, ecosystems, buildings and structures</a:t>
            </a:r>
            <a:r>
              <a:rPr lang="en-GB" dirty="0">
                <a:latin typeface="Times New Roman" panose="02020603050405020304" pitchFamily="18" charset="0"/>
                <a:cs typeface="Times New Roman" panose="02020603050405020304" pitchFamily="18" charset="0"/>
              </a:rPr>
              <a:t>)</a:t>
            </a:r>
            <a:endParaRPr lang="en-GB"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0324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AC79-A7DA-4D6C-B868-1A4085E54224}"/>
              </a:ext>
            </a:extLst>
          </p:cNvPr>
          <p:cNvSpPr>
            <a:spLocks noGrp="1"/>
          </p:cNvSpPr>
          <p:nvPr>
            <p:ph idx="1"/>
          </p:nvPr>
        </p:nvSpPr>
        <p:spPr>
          <a:xfrm>
            <a:off x="1484310" y="656949"/>
            <a:ext cx="10018713" cy="5994222"/>
          </a:xfrm>
        </p:spPr>
        <p:txBody>
          <a:bodyPr>
            <a:normAutofit/>
          </a:bodyPr>
          <a:lstStyle/>
          <a:p>
            <a:pPr algn="just"/>
            <a:r>
              <a:rPr lang="en-GB" dirty="0">
                <a:latin typeface="Times New Roman" panose="02020603050405020304" pitchFamily="18" charset="0"/>
                <a:cs typeface="Times New Roman" panose="02020603050405020304" pitchFamily="18" charset="0"/>
              </a:rPr>
              <a:t>A substance is an air pollutant only in amounts which could be </a:t>
            </a:r>
            <a:r>
              <a:rPr lang="en-GB" dirty="0">
                <a:solidFill>
                  <a:schemeClr val="accent3">
                    <a:lumMod val="75000"/>
                  </a:schemeClr>
                </a:solidFill>
                <a:latin typeface="Times New Roman" panose="02020603050405020304" pitchFamily="18" charset="0"/>
                <a:cs typeface="Times New Roman" panose="02020603050405020304" pitchFamily="18" charset="0"/>
              </a:rPr>
              <a:t>harmful to the health or comfort of humans and animals </a:t>
            </a:r>
            <a:r>
              <a:rPr lang="en-GB" dirty="0">
                <a:latin typeface="Times New Roman" panose="02020603050405020304" pitchFamily="18" charset="0"/>
                <a:cs typeface="Times New Roman" panose="02020603050405020304" pitchFamily="18" charset="0"/>
              </a:rPr>
              <a:t>or which could cause </a:t>
            </a:r>
            <a:r>
              <a:rPr lang="en-GB" dirty="0">
                <a:solidFill>
                  <a:schemeClr val="accent3">
                    <a:lumMod val="75000"/>
                  </a:schemeClr>
                </a:solidFill>
                <a:latin typeface="Times New Roman" panose="02020603050405020304" pitchFamily="18" charset="0"/>
                <a:cs typeface="Times New Roman" panose="02020603050405020304" pitchFamily="18" charset="0"/>
              </a:rPr>
              <a:t>damage to plants and materials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When a substance is deemed to be an air pollutant, the governments are compelled to set standards and to require prevention, control, and other actions to decrease the pollution to a concentration considered acceptable.</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Air pollutants are a type of “</a:t>
            </a:r>
            <a:r>
              <a:rPr lang="en-GB" b="1" dirty="0">
                <a:solidFill>
                  <a:srgbClr val="FF0000"/>
                </a:solidFill>
                <a:latin typeface="Times New Roman" panose="02020603050405020304" pitchFamily="18" charset="0"/>
                <a:cs typeface="Times New Roman" panose="02020603050405020304" pitchFamily="18" charset="0"/>
              </a:rPr>
              <a:t>contaminant</a:t>
            </a:r>
            <a:r>
              <a:rPr lang="en-GB" dirty="0">
                <a:latin typeface="Times New Roman" panose="02020603050405020304" pitchFamily="18" charset="0"/>
                <a:cs typeface="Times New Roman" panose="02020603050405020304" pitchFamily="18" charset="0"/>
              </a:rPr>
              <a:t>”, which implies that something must be cleaned up.</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Contamination is also a term that is applied differently by scientists and the general public, as well as among scientists from different disciplines.</a:t>
            </a:r>
          </a:p>
          <a:p>
            <a:endParaRPr lang="en-GB" dirty="0"/>
          </a:p>
        </p:txBody>
      </p:sp>
    </p:spTree>
    <p:extLst>
      <p:ext uri="{BB962C8B-B14F-4D97-AF65-F5344CB8AC3E}">
        <p14:creationId xmlns:p14="http://schemas.microsoft.com/office/powerpoint/2010/main" val="36961171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4B46D4-12AA-4CFC-B5EF-EAA791CF7A34}"/>
              </a:ext>
            </a:extLst>
          </p:cNvPr>
          <p:cNvSpPr>
            <a:spLocks noGrp="1"/>
          </p:cNvSpPr>
          <p:nvPr>
            <p:ph idx="1"/>
          </p:nvPr>
        </p:nvSpPr>
        <p:spPr>
          <a:xfrm>
            <a:off x="1537576" y="1477392"/>
            <a:ext cx="10018713" cy="3124201"/>
          </a:xfrm>
        </p:spPr>
        <p:txBody>
          <a:bodyPr/>
          <a:lstStyle/>
          <a:p>
            <a:pPr algn="just"/>
            <a:r>
              <a:rPr lang="en-GB" b="1" dirty="0">
                <a:solidFill>
                  <a:srgbClr val="FF0000"/>
                </a:solidFill>
                <a:latin typeface="Times New Roman" panose="02020603050405020304" pitchFamily="18" charset="0"/>
                <a:cs typeface="Times New Roman" panose="02020603050405020304" pitchFamily="18" charset="0"/>
              </a:rPr>
              <a:t>Public health</a:t>
            </a:r>
            <a:r>
              <a:rPr lang="en-GB" dirty="0">
                <a:solidFill>
                  <a:srgbClr val="FF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usually the principal driver for assessing and controlling environmental contaminants, but </a:t>
            </a:r>
            <a:r>
              <a:rPr lang="en-GB" b="1" dirty="0">
                <a:solidFill>
                  <a:srgbClr val="FF0000"/>
                </a:solidFill>
                <a:latin typeface="Times New Roman" panose="02020603050405020304" pitchFamily="18" charset="0"/>
                <a:cs typeface="Times New Roman" panose="02020603050405020304" pitchFamily="18" charset="0"/>
              </a:rPr>
              <a:t>ecosystems</a:t>
            </a:r>
            <a:r>
              <a:rPr lang="en-GB" dirty="0">
                <a:solidFill>
                  <a:srgbClr val="FF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are also important receptors of contaminants (i.e. acid rain).</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Contaminants are not limited to abiotic chemical substances, but can be </a:t>
            </a:r>
            <a:r>
              <a:rPr lang="en-GB" b="1" dirty="0">
                <a:latin typeface="Times New Roman" panose="02020603050405020304" pitchFamily="18" charset="0"/>
                <a:cs typeface="Times New Roman" panose="02020603050405020304" pitchFamily="18" charset="0"/>
              </a:rPr>
              <a:t>biological</a:t>
            </a:r>
            <a:r>
              <a:rPr lang="en-GB" dirty="0">
                <a:latin typeface="Times New Roman" panose="02020603050405020304" pitchFamily="18" charset="0"/>
                <a:cs typeface="Times New Roman" panose="02020603050405020304" pitchFamily="18" charset="0"/>
              </a:rPr>
              <a:t> (</a:t>
            </a:r>
            <a:r>
              <a:rPr lang="en-GB" dirty="0">
                <a:solidFill>
                  <a:srgbClr val="00B050"/>
                </a:solidFill>
                <a:latin typeface="Times New Roman" panose="02020603050405020304" pitchFamily="18" charset="0"/>
                <a:cs typeface="Times New Roman" panose="02020603050405020304" pitchFamily="18" charset="0"/>
              </a:rPr>
              <a:t>viruses, </a:t>
            </a:r>
            <a:r>
              <a:rPr lang="en-GB" dirty="0" err="1">
                <a:solidFill>
                  <a:srgbClr val="00B050"/>
                </a:solidFill>
                <a:latin typeface="Times New Roman" panose="02020603050405020304" pitchFamily="18" charset="0"/>
                <a:cs typeface="Times New Roman" panose="02020603050405020304" pitchFamily="18" charset="0"/>
              </a:rPr>
              <a:t>molds</a:t>
            </a:r>
            <a:r>
              <a:rPr lang="en-GB" dirty="0">
                <a:latin typeface="Times New Roman" panose="02020603050405020304" pitchFamily="18" charset="0"/>
                <a:cs typeface="Times New Roman" panose="02020603050405020304" pitchFamily="18" charset="0"/>
              </a:rPr>
              <a:t>, etc.) and </a:t>
            </a:r>
            <a:r>
              <a:rPr lang="en-GB" b="1" dirty="0">
                <a:solidFill>
                  <a:srgbClr val="0000FF"/>
                </a:solidFill>
                <a:latin typeface="Times New Roman" panose="02020603050405020304" pitchFamily="18" charset="0"/>
                <a:cs typeface="Times New Roman" panose="02020603050405020304" pitchFamily="18" charset="0"/>
              </a:rPr>
              <a:t>physical</a:t>
            </a:r>
            <a:r>
              <a:rPr lang="en-GB" dirty="0">
                <a:latin typeface="Times New Roman" panose="02020603050405020304" pitchFamily="18" charset="0"/>
                <a:cs typeface="Times New Roman" panose="02020603050405020304" pitchFamily="18" charset="0"/>
              </a:rPr>
              <a:t>, such as </a:t>
            </a:r>
            <a:r>
              <a:rPr lang="en-GB" dirty="0">
                <a:solidFill>
                  <a:srgbClr val="00B050"/>
                </a:solidFill>
                <a:latin typeface="Times New Roman" panose="02020603050405020304" pitchFamily="18" charset="0"/>
                <a:cs typeface="Times New Roman" panose="02020603050405020304" pitchFamily="18" charset="0"/>
              </a:rPr>
              <a:t>the energy from ultraviolet (UV) light</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29921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87491AE2-96C1-D589-04E3-3B50360B9206}"/>
              </a:ext>
            </a:extLst>
          </p:cNvPr>
          <p:cNvPicPr>
            <a:picLocks noChangeAspect="1"/>
          </p:cNvPicPr>
          <p:nvPr/>
        </p:nvPicPr>
        <p:blipFill rotWithShape="1">
          <a:blip r:embed="rId2"/>
          <a:srcRect l="30670" r="18139"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sp>
        <p:nvSpPr>
          <p:cNvPr id="2" name="標題 1">
            <a:extLst>
              <a:ext uri="{FF2B5EF4-FFF2-40B4-BE49-F238E27FC236}">
                <a16:creationId xmlns:a16="http://schemas.microsoft.com/office/drawing/2014/main" id="{D4AAE975-D690-302D-76BF-C59F13AC7025}"/>
              </a:ext>
            </a:extLst>
          </p:cNvPr>
          <p:cNvSpPr>
            <a:spLocks noGrp="1"/>
          </p:cNvSpPr>
          <p:nvPr>
            <p:ph type="title"/>
          </p:nvPr>
        </p:nvSpPr>
        <p:spPr>
          <a:xfrm>
            <a:off x="381000" y="685800"/>
            <a:ext cx="5851760" cy="1262743"/>
          </a:xfrm>
        </p:spPr>
        <p:txBody>
          <a:bodyPr>
            <a:normAutofit fontScale="90000"/>
          </a:bodyPr>
          <a:lstStyle/>
          <a:p>
            <a:pPr algn="l"/>
            <a:r>
              <a:rPr lang="en-US" altLang="zh-TW" dirty="0">
                <a:latin typeface="Times New Roman" panose="02020603050405020304" pitchFamily="18" charset="0"/>
                <a:ea typeface="標楷體" panose="03000509000000000000" pitchFamily="65" charset="-120"/>
                <a:cs typeface="Times New Roman" panose="02020603050405020304" pitchFamily="18" charset="0"/>
              </a:rPr>
              <a:t>2008</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年大發工業區空氣污染事件</a:t>
            </a:r>
          </a:p>
        </p:txBody>
      </p:sp>
      <p:sp>
        <p:nvSpPr>
          <p:cNvPr id="6" name="文字方塊 5">
            <a:extLst>
              <a:ext uri="{FF2B5EF4-FFF2-40B4-BE49-F238E27FC236}">
                <a16:creationId xmlns:a16="http://schemas.microsoft.com/office/drawing/2014/main" id="{F5F96497-49DF-D44B-FF28-5E77F2951991}"/>
              </a:ext>
            </a:extLst>
          </p:cNvPr>
          <p:cNvSpPr txBox="1"/>
          <p:nvPr/>
        </p:nvSpPr>
        <p:spPr>
          <a:xfrm>
            <a:off x="381000" y="2046514"/>
            <a:ext cx="5851760" cy="4985980"/>
          </a:xfrm>
          <a:prstGeom prst="rect">
            <a:avLst/>
          </a:prstGeom>
          <a:noFill/>
        </p:spPr>
        <p:txBody>
          <a:bodyPr wrap="square" rtlCol="0">
            <a:spAutoFit/>
          </a:bodyPr>
          <a:lstStyle/>
          <a:p>
            <a:pPr marL="285750" indent="-285750">
              <a:buFont typeface="Wingdings" panose="05000000000000000000" pitchFamily="2" charset="2"/>
              <a:buChar char="l"/>
            </a:pP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事件導致附近潮寮國中小近百名師生送醫就治，嚴重者全身抽搐、嘔吐，住院超過二個禮拜，症狀輕者終日昏沈，欠缺食慾。</a:t>
            </a:r>
            <a:endPar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l"/>
            </a:pP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潮寮事件堪稱台灣環境公害史上，最嚴重的毒災事件之一。</a:t>
            </a:r>
            <a:endParaRPr lang="en-US" altLang="zh-TW"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l"/>
            </a:pP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榮工公司大發</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廢棄物處理廠</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長春樹脂</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聯仕電子</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台灣史都特</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聯合污水處理廠</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l"/>
            </a:pP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「溴甲烷」、「</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二氯丙烷」、「反</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二氯丙烯」、「六氯</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丁二烯」四個污染物並未出現在上述五家工廠廢氣指紋中，距離潮寮國中四百公尺的空桶清洗廠「春春實業」，及距離一千兩百公尺的</a:t>
            </a:r>
            <a:r>
              <a:rPr lang="zh-TW" altLang="en-US" sz="2000" b="1" i="0" dirty="0">
                <a:solidFill>
                  <a:srgbClr val="0000FF"/>
                </a:solidFill>
                <a:effectLst/>
                <a:latin typeface="Times New Roman" panose="02020603050405020304" pitchFamily="18" charset="0"/>
                <a:ea typeface="標楷體" panose="03000509000000000000" pitchFamily="65" charset="-120"/>
                <a:cs typeface="Times New Roman" panose="02020603050405020304" pitchFamily="18" charset="0"/>
              </a:rPr>
              <a:t>農藥空瓶清洗廠</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「瑞曼迪斯公司」，極有可能因傾倒盛有六氯</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丁二烯的桶中殘餘廢液，造成短暫高濃度氣體排放，幾乎可確定是最大疑凶</a:t>
            </a:r>
            <a:r>
              <a:rPr lang="zh-TW" altLang="en-US" sz="2000" dirty="0">
                <a:solidFill>
                  <a:srgbClr val="000000"/>
                </a:solidFill>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2000" b="0" i="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dirty="0"/>
          </a:p>
        </p:txBody>
      </p:sp>
    </p:spTree>
    <p:extLst>
      <p:ext uri="{BB962C8B-B14F-4D97-AF65-F5344CB8AC3E}">
        <p14:creationId xmlns:p14="http://schemas.microsoft.com/office/powerpoint/2010/main" val="4132860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A0EF693-7CAD-459E-5870-9DDE316E747F}"/>
              </a:ext>
            </a:extLst>
          </p:cNvPr>
          <p:cNvPicPr>
            <a:picLocks noChangeAspect="1"/>
          </p:cNvPicPr>
          <p:nvPr/>
        </p:nvPicPr>
        <p:blipFill>
          <a:blip r:embed="rId2"/>
          <a:stretch>
            <a:fillRect/>
          </a:stretch>
        </p:blipFill>
        <p:spPr>
          <a:xfrm>
            <a:off x="7797754" y="551051"/>
            <a:ext cx="3581446" cy="5755897"/>
          </a:xfrm>
          <a:prstGeom prst="rect">
            <a:avLst/>
          </a:prstGeom>
        </p:spPr>
      </p:pic>
      <p:pic>
        <p:nvPicPr>
          <p:cNvPr id="7" name="圖片 6">
            <a:extLst>
              <a:ext uri="{FF2B5EF4-FFF2-40B4-BE49-F238E27FC236}">
                <a16:creationId xmlns:a16="http://schemas.microsoft.com/office/drawing/2014/main" id="{E59C1EFF-EF4F-F076-AD15-70110F129E54}"/>
              </a:ext>
            </a:extLst>
          </p:cNvPr>
          <p:cNvPicPr>
            <a:picLocks noChangeAspect="1"/>
          </p:cNvPicPr>
          <p:nvPr/>
        </p:nvPicPr>
        <p:blipFill>
          <a:blip r:embed="rId3"/>
          <a:stretch>
            <a:fillRect/>
          </a:stretch>
        </p:blipFill>
        <p:spPr>
          <a:xfrm>
            <a:off x="1125611" y="1598893"/>
            <a:ext cx="6537272" cy="3660213"/>
          </a:xfrm>
          <a:prstGeom prst="rect">
            <a:avLst/>
          </a:prstGeom>
        </p:spPr>
      </p:pic>
      <p:sp>
        <p:nvSpPr>
          <p:cNvPr id="8" name="文字方塊 7">
            <a:extLst>
              <a:ext uri="{FF2B5EF4-FFF2-40B4-BE49-F238E27FC236}">
                <a16:creationId xmlns:a16="http://schemas.microsoft.com/office/drawing/2014/main" id="{7B38E4B2-A58B-7EB8-75E0-B0E6E5377F9C}"/>
              </a:ext>
            </a:extLst>
          </p:cNvPr>
          <p:cNvSpPr txBox="1"/>
          <p:nvPr/>
        </p:nvSpPr>
        <p:spPr>
          <a:xfrm>
            <a:off x="2346960" y="5354320"/>
            <a:ext cx="5913120" cy="369332"/>
          </a:xfrm>
          <a:prstGeom prst="rect">
            <a:avLst/>
          </a:prstGeom>
          <a:noFill/>
        </p:spPr>
        <p:txBody>
          <a:bodyPr wrap="square" rtlCol="0">
            <a:spAutoFit/>
          </a:bodyPr>
          <a:lstStyle/>
          <a:p>
            <a:r>
              <a:rPr lang="en-US" altLang="zh-TW" b="0" i="0" dirty="0">
                <a:solidFill>
                  <a:srgbClr val="333333"/>
                </a:solidFill>
                <a:effectLst/>
                <a:latin typeface="Arial" panose="020B0604020202020204" pitchFamily="34" charset="0"/>
              </a:rPr>
              <a:t>2023/02/20</a:t>
            </a:r>
            <a:r>
              <a:rPr lang="zh-TW" altLang="en-US" b="0" i="0" dirty="0">
                <a:solidFill>
                  <a:srgbClr val="333333"/>
                </a:solidFill>
                <a:effectLst/>
                <a:latin typeface="Arial" panose="020B0604020202020204" pitchFamily="34" charset="0"/>
              </a:rPr>
              <a:t>高雄上午空品惡化，鳳山等</a:t>
            </a:r>
            <a:r>
              <a:rPr lang="en-US" altLang="zh-TW" b="0" i="0" dirty="0">
                <a:solidFill>
                  <a:srgbClr val="333333"/>
                </a:solidFill>
                <a:effectLst/>
                <a:latin typeface="Arial" panose="020B0604020202020204" pitchFamily="34" charset="0"/>
              </a:rPr>
              <a:t>3</a:t>
            </a:r>
            <a:r>
              <a:rPr lang="zh-TW" altLang="en-US" b="0" i="0" dirty="0">
                <a:solidFill>
                  <a:srgbClr val="333333"/>
                </a:solidFill>
                <a:effectLst/>
                <a:latin typeface="Arial" panose="020B0604020202020204" pitchFamily="34" charset="0"/>
              </a:rPr>
              <a:t>測站亮紅燈。</a:t>
            </a:r>
            <a:endParaRPr lang="zh-TW" altLang="en-US" dirty="0"/>
          </a:p>
        </p:txBody>
      </p:sp>
    </p:spTree>
    <p:extLst>
      <p:ext uri="{BB962C8B-B14F-4D97-AF65-F5344CB8AC3E}">
        <p14:creationId xmlns:p14="http://schemas.microsoft.com/office/powerpoint/2010/main" val="1534822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3AF36-58E9-4ADD-B5CE-8EE91B1AF8EA}"/>
              </a:ext>
            </a:extLst>
          </p:cNvPr>
          <p:cNvSpPr>
            <a:spLocks noGrp="1"/>
          </p:cNvSpPr>
          <p:nvPr>
            <p:ph type="title"/>
          </p:nvPr>
        </p:nvSpPr>
        <p:spPr>
          <a:xfrm>
            <a:off x="1653363" y="365760"/>
            <a:ext cx="9367203" cy="1188720"/>
          </a:xfrm>
        </p:spPr>
        <p:txBody>
          <a:bodyPr>
            <a:normAutofit fontScale="90000"/>
          </a:bodyPr>
          <a:lstStyle/>
          <a:p>
            <a:r>
              <a:rPr lang="en-GB" dirty="0">
                <a:solidFill>
                  <a:srgbClr val="0000FF"/>
                </a:solidFill>
                <a:latin typeface="Times New Roman" panose="02020603050405020304" pitchFamily="18" charset="0"/>
                <a:cs typeface="Times New Roman" panose="02020603050405020304" pitchFamily="18" charset="0"/>
              </a:rPr>
              <a:t>The State of the Atmosphere – </a:t>
            </a:r>
            <a:br>
              <a:rPr lang="en-GB" dirty="0">
                <a:solidFill>
                  <a:srgbClr val="0000FF"/>
                </a:solidFill>
                <a:latin typeface="Times New Roman" panose="02020603050405020304" pitchFamily="18" charset="0"/>
                <a:cs typeface="Times New Roman" panose="02020603050405020304" pitchFamily="18" charset="0"/>
              </a:rPr>
            </a:br>
            <a:r>
              <a:rPr lang="en-GB" b="1" dirty="0">
                <a:solidFill>
                  <a:srgbClr val="0000FF"/>
                </a:solidFill>
                <a:latin typeface="Times New Roman" panose="02020603050405020304" pitchFamily="18" charset="0"/>
                <a:cs typeface="Times New Roman" panose="02020603050405020304" pitchFamily="18" charset="0"/>
              </a:rPr>
              <a:t>Physical and chemical properties of the atmosphere</a:t>
            </a:r>
          </a:p>
        </p:txBody>
      </p:sp>
      <p:sp>
        <p:nvSpPr>
          <p:cNvPr id="3" name="Content Placeholder 2">
            <a:extLst>
              <a:ext uri="{FF2B5EF4-FFF2-40B4-BE49-F238E27FC236}">
                <a16:creationId xmlns:a16="http://schemas.microsoft.com/office/drawing/2014/main" id="{A34440BA-747C-4524-942D-187702BF4083}"/>
              </a:ext>
            </a:extLst>
          </p:cNvPr>
          <p:cNvSpPr>
            <a:spLocks noGrp="1"/>
          </p:cNvSpPr>
          <p:nvPr>
            <p:ph idx="1"/>
          </p:nvPr>
        </p:nvSpPr>
        <p:spPr>
          <a:xfrm>
            <a:off x="1653363" y="2176272"/>
            <a:ext cx="9367204" cy="4041648"/>
          </a:xfrm>
        </p:spPr>
        <p:txBody>
          <a:bodyPr anchor="t">
            <a:normAutofit/>
          </a:bodyPr>
          <a:lstStyle/>
          <a:p>
            <a:pPr algn="just"/>
            <a:r>
              <a:rPr lang="en-GB" sz="2400" dirty="0">
                <a:latin typeface="Times New Roman" panose="02020603050405020304" pitchFamily="18" charset="0"/>
                <a:cs typeface="Times New Roman" panose="02020603050405020304" pitchFamily="18" charset="0"/>
              </a:rPr>
              <a:t>99.99% of the atmosphere consists of four gases, molecular </a:t>
            </a:r>
            <a:r>
              <a:rPr lang="en-GB" sz="2400" dirty="0">
                <a:solidFill>
                  <a:srgbClr val="FF0000"/>
                </a:solidFill>
                <a:latin typeface="Times New Roman" panose="02020603050405020304" pitchFamily="18" charset="0"/>
                <a:cs typeface="Times New Roman" panose="02020603050405020304" pitchFamily="18" charset="0"/>
              </a:rPr>
              <a:t>nitrogen and oxygen (N</a:t>
            </a:r>
            <a:r>
              <a:rPr lang="en-GB" sz="2400" baseline="-25000" dirty="0">
                <a:solidFill>
                  <a:srgbClr val="FF0000"/>
                </a:solidFill>
                <a:latin typeface="Times New Roman" panose="02020603050405020304" pitchFamily="18" charset="0"/>
                <a:cs typeface="Times New Roman" panose="02020603050405020304" pitchFamily="18" charset="0"/>
              </a:rPr>
              <a:t>2</a:t>
            </a:r>
            <a:r>
              <a:rPr lang="en-GB" sz="2400" dirty="0">
                <a:solidFill>
                  <a:srgbClr val="FF0000"/>
                </a:solidFill>
                <a:latin typeface="Times New Roman" panose="02020603050405020304" pitchFamily="18" charset="0"/>
                <a:cs typeface="Times New Roman" panose="02020603050405020304" pitchFamily="18" charset="0"/>
              </a:rPr>
              <a:t> and O</a:t>
            </a:r>
            <a:r>
              <a:rPr lang="en-GB" baseline="-25000" dirty="0">
                <a:solidFill>
                  <a:srgbClr val="FF0000"/>
                </a:solidFill>
                <a:latin typeface="Times New Roman" panose="02020603050405020304" pitchFamily="18" charset="0"/>
                <a:cs typeface="Times New Roman" panose="02020603050405020304" pitchFamily="18" charset="0"/>
              </a:rPr>
              <a:t>2</a:t>
            </a:r>
            <a:r>
              <a:rPr lang="en-GB" sz="2400" dirty="0">
                <a:solidFill>
                  <a:srgbClr val="FF0000"/>
                </a:solidFill>
                <a:latin typeface="Times New Roman" panose="02020603050405020304" pitchFamily="18" charset="0"/>
                <a:cs typeface="Times New Roman" panose="02020603050405020304" pitchFamily="18" charset="0"/>
              </a:rPr>
              <a:t>), argon (</a:t>
            </a:r>
            <a:r>
              <a:rPr lang="en-GB" sz="2400" dirty="0" err="1">
                <a:solidFill>
                  <a:srgbClr val="FF0000"/>
                </a:solidFill>
                <a:latin typeface="Times New Roman" panose="02020603050405020304" pitchFamily="18" charset="0"/>
                <a:cs typeface="Times New Roman" panose="02020603050405020304" pitchFamily="18" charset="0"/>
              </a:rPr>
              <a:t>Ar</a:t>
            </a:r>
            <a:r>
              <a:rPr lang="en-GB" sz="2400" dirty="0">
                <a:solidFill>
                  <a:srgbClr val="FF0000"/>
                </a:solidFill>
                <a:latin typeface="Times New Roman" panose="02020603050405020304" pitchFamily="18" charset="0"/>
                <a:cs typeface="Times New Roman" panose="02020603050405020304" pitchFamily="18" charset="0"/>
              </a:rPr>
              <a:t>) </a:t>
            </a:r>
            <a:r>
              <a:rPr lang="en-GB" sz="2400" dirty="0">
                <a:latin typeface="Times New Roman" panose="02020603050405020304" pitchFamily="18" charset="0"/>
                <a:cs typeface="Times New Roman" panose="02020603050405020304" pitchFamily="18" charset="0"/>
              </a:rPr>
              <a:t>and </a:t>
            </a:r>
            <a:r>
              <a:rPr lang="en-GB" sz="2400" dirty="0">
                <a:solidFill>
                  <a:srgbClr val="FF0000"/>
                </a:solidFill>
                <a:latin typeface="Times New Roman" panose="02020603050405020304" pitchFamily="18" charset="0"/>
                <a:cs typeface="Times New Roman" panose="02020603050405020304" pitchFamily="18" charset="0"/>
              </a:rPr>
              <a:t>carbon dioxide (CO</a:t>
            </a:r>
            <a:r>
              <a:rPr lang="en-GB" baseline="-25000" dirty="0">
                <a:solidFill>
                  <a:srgbClr val="FF0000"/>
                </a:solidFill>
                <a:latin typeface="Times New Roman" panose="02020603050405020304" pitchFamily="18" charset="0"/>
                <a:cs typeface="Times New Roman" panose="02020603050405020304" pitchFamily="18" charset="0"/>
              </a:rPr>
              <a:t>2</a:t>
            </a:r>
            <a:r>
              <a:rPr lang="en-GB" sz="2400" dirty="0">
                <a:solidFill>
                  <a:srgbClr val="FF0000"/>
                </a:solidFill>
                <a:latin typeface="Times New Roman" panose="02020603050405020304" pitchFamily="18" charset="0"/>
                <a:cs typeface="Times New Roman" panose="02020603050405020304" pitchFamily="18" charset="0"/>
              </a:rPr>
              <a:t>).</a:t>
            </a:r>
          </a:p>
          <a:p>
            <a:pPr algn="just"/>
            <a:r>
              <a:rPr lang="en-GB" sz="2400" dirty="0" err="1">
                <a:latin typeface="Times New Roman" panose="02020603050405020304" pitchFamily="18" charset="0"/>
                <a:cs typeface="Times New Roman" panose="02020603050405020304" pitchFamily="18" charset="0"/>
              </a:rPr>
              <a:t>Ar</a:t>
            </a:r>
            <a:r>
              <a:rPr lang="en-GB" sz="2400" dirty="0">
                <a:latin typeface="Times New Roman" panose="02020603050405020304" pitchFamily="18" charset="0"/>
                <a:cs typeface="Times New Roman" panose="02020603050405020304" pitchFamily="18" charset="0"/>
              </a:rPr>
              <a:t> is inert (nonreactive) since it is a noble gas; the other three compounds are also very stable and nonreactive under most atmospheric conditions of temperature and pressure.</a:t>
            </a:r>
          </a:p>
          <a:p>
            <a:pPr algn="just"/>
            <a:r>
              <a:rPr lang="en-GB" sz="2400" dirty="0">
                <a:latin typeface="Times New Roman" panose="02020603050405020304" pitchFamily="18" charset="0"/>
                <a:cs typeface="Times New Roman" panose="02020603050405020304" pitchFamily="18" charset="0"/>
              </a:rPr>
              <a:t>Approximately 99% of the mass of the atmosphere lies within 50 km of the earth’s surface, i.e. in the troposphere and stratosphere, where the air pollution occurs.</a:t>
            </a:r>
          </a:p>
        </p:txBody>
      </p:sp>
    </p:spTree>
    <p:extLst>
      <p:ext uri="{BB962C8B-B14F-4D97-AF65-F5344CB8AC3E}">
        <p14:creationId xmlns:p14="http://schemas.microsoft.com/office/powerpoint/2010/main" val="391803657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6799</TotalTime>
  <Words>6410</Words>
  <Application>Microsoft Office PowerPoint</Application>
  <PresentationFormat>寬螢幕</PresentationFormat>
  <Paragraphs>312</Paragraphs>
  <Slides>69</Slides>
  <Notes>2</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69</vt:i4>
      </vt:variant>
    </vt:vector>
  </HeadingPairs>
  <TitlesOfParts>
    <vt:vector size="77" baseType="lpstr">
      <vt:lpstr>標楷體</vt:lpstr>
      <vt:lpstr>Arial</vt:lpstr>
      <vt:lpstr>Calibri</vt:lpstr>
      <vt:lpstr>Corbel</vt:lpstr>
      <vt:lpstr>Taffy</vt:lpstr>
      <vt:lpstr>Times New Roman</vt:lpstr>
      <vt:lpstr>Wingdings</vt:lpstr>
      <vt:lpstr>Parallax</vt:lpstr>
      <vt:lpstr>Introduction to Air Pollution</vt:lpstr>
      <vt:lpstr>PowerPoint 簡報</vt:lpstr>
      <vt:lpstr>Outline</vt:lpstr>
      <vt:lpstr>The State of the Atmosphere - Introduction</vt:lpstr>
      <vt:lpstr>PowerPoint 簡報</vt:lpstr>
      <vt:lpstr>PowerPoint 簡報</vt:lpstr>
      <vt:lpstr>2008年大發工業區空氣污染事件</vt:lpstr>
      <vt:lpstr>PowerPoint 簡報</vt:lpstr>
      <vt:lpstr>The State of the Atmosphere –  Physical and chemical properties of the atmosphere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State of the Atmosphere –  Atmospheric Chemical Concentrations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State of the Atmosphere –  Fluid Properties and Dynamics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Science of Air Pollution- Air Pollution in perspective</vt:lpstr>
      <vt:lpstr>PowerPoint 簡報</vt:lpstr>
      <vt:lpstr>PowerPoint 簡報</vt:lpstr>
      <vt:lpstr>PowerPoint 簡報</vt:lpstr>
      <vt:lpstr>The Science of Air Pollution- Emergence of Air Pollution, Engineering, and Technology</vt:lpstr>
      <vt:lpstr>The Science of Air Pollution- What is Air Pollution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The Science of Air Pollution- Atmospheric Transport and Fate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Yu-Chieh</dc:creator>
  <cp:lastModifiedBy>Yu-Chieh Ting</cp:lastModifiedBy>
  <cp:revision>129</cp:revision>
  <dcterms:created xsi:type="dcterms:W3CDTF">2021-02-20T04:17:15Z</dcterms:created>
  <dcterms:modified xsi:type="dcterms:W3CDTF">2023-02-22T01:01:08Z</dcterms:modified>
</cp:coreProperties>
</file>